
<file path=[Content_Types].xml><?xml version="1.0" encoding="utf-8"?>
<Types xmlns="http://schemas.openxmlformats.org/package/2006/content-types">
  <Default Extension="bin" ContentType="image/unknown"/>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782" autoAdjust="0"/>
  </p:normalViewPr>
  <p:slideViewPr>
    <p:cSldViewPr snapToGrid="0">
      <p:cViewPr>
        <p:scale>
          <a:sx n="66" d="100"/>
          <a:sy n="66" d="100"/>
        </p:scale>
        <p:origin x="1330"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56FF7-E759-4869-B78D-CB5206E65B6B}" type="datetimeFigureOut">
              <a:rPr lang="fr-FR" smtClean="0"/>
              <a:t>08/12/2021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69E76-E432-49BE-97E6-B4F92B779CE0}" type="slidenum">
              <a:rPr lang="fr-FR" smtClean="0"/>
              <a:t>‹N°›</a:t>
            </a:fld>
            <a:endParaRPr lang="fr-FR" dirty="0"/>
          </a:p>
        </p:txBody>
      </p:sp>
    </p:spTree>
    <p:extLst>
      <p:ext uri="{BB962C8B-B14F-4D97-AF65-F5344CB8AC3E}">
        <p14:creationId xmlns:p14="http://schemas.microsoft.com/office/powerpoint/2010/main" val="1513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dirty="0" err="1" smtClean="0"/>
              <a:t>Average</a:t>
            </a:r>
            <a:r>
              <a:rPr lang="fr-FR" sz="1200" b="1" i="0" dirty="0" smtClean="0"/>
              <a:t> Précision est une métrique “exigeante”, mesurant à quel point les </a:t>
            </a:r>
            <a:r>
              <a:rPr lang="fr-FR" sz="1200" b="1" i="0" dirty="0" err="1" smtClean="0"/>
              <a:t>bounding</a:t>
            </a:r>
            <a:r>
              <a:rPr lang="fr-FR" sz="1200" b="1" i="0" dirty="0" smtClean="0"/>
              <a:t> boxes sont exactement positionnées autours des objets à détecter,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i="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kern="1200" dirty="0" smtClean="0">
                <a:solidFill>
                  <a:schemeClr val="tx1"/>
                </a:solidFill>
                <a:effectLst/>
                <a:latin typeface="+mn-lt"/>
                <a:ea typeface="+mn-ea"/>
                <a:cs typeface="+mn-cs"/>
              </a:rPr>
              <a:t>Bag of </a:t>
            </a:r>
            <a:r>
              <a:rPr lang="fr-FR" sz="1200" b="1" i="0" kern="1200" dirty="0" err="1" smtClean="0">
                <a:solidFill>
                  <a:schemeClr val="tx1"/>
                </a:solidFill>
                <a:effectLst/>
                <a:latin typeface="+mn-lt"/>
                <a:ea typeface="+mn-ea"/>
                <a:cs typeface="+mn-cs"/>
              </a:rPr>
              <a:t>Freebies</a:t>
            </a:r>
            <a:r>
              <a:rPr lang="fr-FR" sz="1200" b="1" i="0" kern="1200" dirty="0" smtClean="0">
                <a:solidFill>
                  <a:schemeClr val="tx1"/>
                </a:solidFill>
                <a:effectLst/>
                <a:latin typeface="+mn-lt"/>
                <a:ea typeface="+mn-ea"/>
                <a:cs typeface="+mn-cs"/>
              </a:rPr>
              <a:t>:  une</a:t>
            </a:r>
            <a:r>
              <a:rPr lang="fr-FR" sz="1200" b="1" i="0" kern="1200" baseline="0" dirty="0" smtClean="0">
                <a:solidFill>
                  <a:schemeClr val="tx1"/>
                </a:solidFill>
                <a:effectLst/>
                <a:latin typeface="+mn-lt"/>
                <a:ea typeface="+mn-ea"/>
                <a:cs typeface="+mn-cs"/>
              </a:rPr>
              <a:t> set de de techniques ou méthodes qui changent la stratégie d’apprentissage ou le coût d’apprentissage pour améliorer l’</a:t>
            </a:r>
            <a:r>
              <a:rPr lang="fr-FR" sz="1200" b="1" i="0" kern="1200" baseline="0" dirty="0" err="1" smtClean="0">
                <a:solidFill>
                  <a:schemeClr val="tx1"/>
                </a:solidFill>
                <a:effectLst/>
                <a:latin typeface="+mn-lt"/>
                <a:ea typeface="+mn-ea"/>
                <a:cs typeface="+mn-cs"/>
              </a:rPr>
              <a:t>accuracy</a:t>
            </a:r>
            <a:r>
              <a:rPr lang="fr-FR" sz="1200" b="1" i="0" kern="1200" baseline="0" dirty="0" smtClean="0">
                <a:solidFill>
                  <a:schemeClr val="tx1"/>
                </a:solidFill>
                <a:effectLst/>
                <a:latin typeface="+mn-lt"/>
                <a:ea typeface="+mn-ea"/>
                <a:cs typeface="+mn-cs"/>
              </a:rPr>
              <a:t> du modèle,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kern="1200" baseline="0" dirty="0" smtClean="0">
                <a:solidFill>
                  <a:schemeClr val="tx1"/>
                </a:solidFill>
                <a:effectLst/>
                <a:latin typeface="+mn-lt"/>
                <a:ea typeface="+mn-ea"/>
                <a:cs typeface="+mn-cs"/>
              </a:rPr>
              <a:t>Bag of </a:t>
            </a:r>
            <a:r>
              <a:rPr lang="fr-FR" sz="1200" b="1" i="0" kern="1200" baseline="0" dirty="0" err="1" smtClean="0">
                <a:solidFill>
                  <a:schemeClr val="tx1"/>
                </a:solidFill>
                <a:effectLst/>
                <a:latin typeface="+mn-lt"/>
                <a:ea typeface="+mn-ea"/>
                <a:cs typeface="+mn-cs"/>
              </a:rPr>
              <a:t>Specials</a:t>
            </a:r>
            <a:r>
              <a:rPr lang="fr-FR" sz="1200" b="1" i="0" kern="1200" baseline="0" dirty="0" smtClean="0">
                <a:solidFill>
                  <a:schemeClr val="tx1"/>
                </a:solidFill>
                <a:effectLst/>
                <a:latin typeface="+mn-lt"/>
                <a:ea typeface="+mn-ea"/>
                <a:cs typeface="+mn-cs"/>
              </a:rPr>
              <a:t> contient différents plugins et modules de post-traitement qui n'augmentent que légèrement le coût d'inférence mais peuvent considérablement améliorer la précision </a:t>
            </a:r>
            <a:r>
              <a:rPr lang="fr-FR" sz="1200" b="1" i="0" kern="1200" baseline="0" dirty="0" err="1" smtClean="0">
                <a:solidFill>
                  <a:schemeClr val="tx1"/>
                </a:solidFill>
                <a:effectLst/>
                <a:latin typeface="+mn-lt"/>
                <a:ea typeface="+mn-ea"/>
                <a:cs typeface="+mn-cs"/>
              </a:rPr>
              <a:t>d’object</a:t>
            </a:r>
            <a:r>
              <a:rPr lang="fr-FR" sz="1200" b="1" i="0" kern="1200" baseline="0" dirty="0" smtClean="0">
                <a:solidFill>
                  <a:schemeClr val="tx1"/>
                </a:solidFill>
                <a:effectLst/>
                <a:latin typeface="+mn-lt"/>
                <a:ea typeface="+mn-ea"/>
                <a:cs typeface="+mn-cs"/>
              </a:rPr>
              <a:t> </a:t>
            </a:r>
            <a:r>
              <a:rPr lang="fr-FR" sz="1200" b="1" i="0" kern="1200" baseline="0" dirty="0" err="1" smtClean="0">
                <a:solidFill>
                  <a:schemeClr val="tx1"/>
                </a:solidFill>
                <a:effectLst/>
                <a:latin typeface="+mn-lt"/>
                <a:ea typeface="+mn-ea"/>
                <a:cs typeface="+mn-cs"/>
              </a:rPr>
              <a:t>detection</a:t>
            </a:r>
            <a:r>
              <a:rPr lang="fr-FR" sz="1200" b="1"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bounding box is </a:t>
            </a:r>
            <a:r>
              <a:rPr lang="en-US" sz="1200" b="1" i="0" kern="1200" dirty="0" smtClean="0">
                <a:solidFill>
                  <a:schemeClr val="tx1"/>
                </a:solidFill>
                <a:effectLst/>
                <a:latin typeface="+mn-lt"/>
                <a:ea typeface="+mn-ea"/>
                <a:cs typeface="+mn-cs"/>
              </a:rPr>
              <a:t>an imaginary rectangle that serves as a point of reference for object detection and creates</a:t>
            </a:r>
            <a:r>
              <a:rPr lang="en-US" sz="1200" b="0" i="0" kern="1200" dirty="0" smtClean="0">
                <a:solidFill>
                  <a:schemeClr val="tx1"/>
                </a:solidFill>
                <a:effectLst/>
                <a:latin typeface="+mn-lt"/>
                <a:ea typeface="+mn-ea"/>
                <a:cs typeface="+mn-cs"/>
              </a:rPr>
              <a:t> a collision box for that object,</a:t>
            </a:r>
            <a:endParaRPr lang="fr-FR" sz="1200" b="1" i="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smtClean="0"/>
          </a:p>
          <a:p>
            <a:endParaRPr lang="fr-FR" dirty="0"/>
          </a:p>
        </p:txBody>
      </p:sp>
      <p:sp>
        <p:nvSpPr>
          <p:cNvPr id="4" name="Espace réservé du numéro de diapositive 3"/>
          <p:cNvSpPr>
            <a:spLocks noGrp="1"/>
          </p:cNvSpPr>
          <p:nvPr>
            <p:ph type="sldNum" sz="quarter" idx="10"/>
          </p:nvPr>
        </p:nvSpPr>
        <p:spPr/>
        <p:txBody>
          <a:bodyPr/>
          <a:lstStyle/>
          <a:p>
            <a:fld id="{7D069E76-E432-49BE-97E6-B4F92B779CE0}" type="slidenum">
              <a:rPr lang="fr-FR" smtClean="0"/>
              <a:t>12</a:t>
            </a:fld>
            <a:endParaRPr lang="fr-FR" dirty="0"/>
          </a:p>
        </p:txBody>
      </p:sp>
    </p:spTree>
    <p:extLst>
      <p:ext uri="{BB962C8B-B14F-4D97-AF65-F5344CB8AC3E}">
        <p14:creationId xmlns:p14="http://schemas.microsoft.com/office/powerpoint/2010/main" val="178344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On</a:t>
            </a:r>
            <a:r>
              <a:rPr lang="fr-FR" sz="1200" b="1" i="0" kern="1200" baseline="0" dirty="0" smtClean="0">
                <a:solidFill>
                  <a:schemeClr val="tx1"/>
                </a:solidFill>
                <a:effectLst/>
                <a:latin typeface="+mn-lt"/>
                <a:ea typeface="+mn-ea"/>
                <a:cs typeface="+mn-cs"/>
              </a:rPr>
              <a:t> constate que YOLOv4 est considéré comme deux fois plus rapide que dans tous les paramètres par rapport à celui des modèles de reconnaissance d'objets concurrents existants, tels que </a:t>
            </a:r>
            <a:r>
              <a:rPr lang="fr-FR" sz="1200" b="1" i="0" kern="1200" baseline="0" dirty="0" err="1" smtClean="0">
                <a:solidFill>
                  <a:schemeClr val="tx1"/>
                </a:solidFill>
                <a:effectLst/>
                <a:latin typeface="+mn-lt"/>
                <a:ea typeface="+mn-ea"/>
                <a:cs typeface="+mn-cs"/>
              </a:rPr>
              <a:t>EfficientDet</a:t>
            </a:r>
            <a:r>
              <a:rPr lang="fr-FR" sz="1200" b="1" i="0" kern="1200" baseline="0" dirty="0" smtClean="0">
                <a:solidFill>
                  <a:schemeClr val="tx1"/>
                </a:solidFill>
                <a:effectLst/>
                <a:latin typeface="+mn-lt"/>
                <a:ea typeface="+mn-ea"/>
                <a:cs typeface="+mn-cs"/>
              </a:rPr>
              <a:t>, etc.</a:t>
            </a:r>
          </a:p>
          <a:p>
            <a:r>
              <a:rPr lang="fr-FR" sz="1200" b="1" i="0" kern="1200" baseline="0" dirty="0" smtClean="0">
                <a:solidFill>
                  <a:schemeClr val="tx1"/>
                </a:solidFill>
                <a:effectLst/>
                <a:latin typeface="+mn-lt"/>
                <a:ea typeface="+mn-ea"/>
                <a:cs typeface="+mn-cs"/>
              </a:rPr>
              <a:t>En comparant YOLOv4 à YOLOv3 l’AP a augmenté de 10% ,</a:t>
            </a:r>
          </a:p>
          <a:p>
            <a:r>
              <a:rPr lang="fr-FR" sz="1200" b="1" i="0" kern="1200" baseline="0" dirty="0" smtClean="0">
                <a:solidFill>
                  <a:schemeClr val="tx1"/>
                </a:solidFill>
                <a:effectLst/>
                <a:latin typeface="+mn-lt"/>
                <a:ea typeface="+mn-ea"/>
                <a:cs typeface="+mn-cs"/>
              </a:rPr>
              <a:t>Et l’FPS </a:t>
            </a:r>
            <a:r>
              <a:rPr lang="fr-FR" b="1" dirty="0" smtClean="0"/>
              <a:t>Frames Per Second</a:t>
            </a:r>
            <a:r>
              <a:rPr lang="fr-FR" b="1" baseline="0" dirty="0" smtClean="0"/>
              <a:t> qui </a:t>
            </a:r>
            <a:r>
              <a:rPr lang="fr-FR" b="1" dirty="0" smtClean="0"/>
              <a:t>est pour mesurer la vitesse a augmenté de 12% .</a:t>
            </a:r>
            <a:endParaRPr lang="fr-FR" b="1" dirty="0"/>
          </a:p>
        </p:txBody>
      </p:sp>
      <p:sp>
        <p:nvSpPr>
          <p:cNvPr id="4" name="Espace réservé du numéro de diapositive 3"/>
          <p:cNvSpPr>
            <a:spLocks noGrp="1"/>
          </p:cNvSpPr>
          <p:nvPr>
            <p:ph type="sldNum" sz="quarter" idx="10"/>
          </p:nvPr>
        </p:nvSpPr>
        <p:spPr/>
        <p:txBody>
          <a:bodyPr/>
          <a:lstStyle/>
          <a:p>
            <a:fld id="{7D069E76-E432-49BE-97E6-B4F92B779CE0}" type="slidenum">
              <a:rPr lang="fr-FR" smtClean="0"/>
              <a:t>13</a:t>
            </a:fld>
            <a:endParaRPr lang="fr-FR" dirty="0"/>
          </a:p>
        </p:txBody>
      </p:sp>
    </p:spTree>
    <p:extLst>
      <p:ext uri="{BB962C8B-B14F-4D97-AF65-F5344CB8AC3E}">
        <p14:creationId xmlns:p14="http://schemas.microsoft.com/office/powerpoint/2010/main" val="1553754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450CFBE-722F-4027-B958-1C67F0D61996}"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4C22B3B-E0C5-476A-A0F8-4E5AD13C3A94}"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DAAF2E2-CB86-4881-B72C-3D824BA51F64}"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0EC61FAD-A7AB-43A2-AF35-6C216D1095CE}"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89F36660-4BDC-4524-905A-568FA20D0E48}"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7C1980F0-507F-4BBC-92E7-A0FB623187FC}"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4CF83DC-BDBE-4592-B3E3-684DE81AF9DA}"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00ACE84-D43B-4E69-9E5D-4263837522DD}"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BB9F434-B3FA-40C3-990A-9A4113952B41}"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B7D0BBD-4BAA-4795-AE0F-9214A208F156}"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5244569-B23F-4E88-88B8-B715A3A871C5}"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2A72000-1675-4769-A6E8-95252AECAE1B}" type="datetime1">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F3D91C0-C038-4125-BF25-A5A4731505E7}" type="datetime1">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A8A338-118E-40FC-B8F1-BB1BA213F983}" type="datetime1">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16BFB7-DE03-4DED-BB5F-BF8A1C692988}"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A5725F-4F43-49F0-994A-FB75F26F4356}"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6D0A50A-BE98-44C4-8791-7C43EEABCE97}" type="datetime1">
              <a:rPr lang="en-US" smtClean="0"/>
              <a:t>12/8/2021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xmlns="" id="{82426302-EE6E-47CB-95D2-695704DEC939}"/>
              </a:ext>
            </a:extLst>
          </p:cNvPr>
          <p:cNvPicPr>
            <a:picLocks noChangeAspect="1"/>
          </p:cNvPicPr>
          <p:nvPr/>
        </p:nvPicPr>
        <p:blipFill>
          <a:blip r:embed="rId2"/>
          <a:stretch>
            <a:fillRect/>
          </a:stretch>
        </p:blipFill>
        <p:spPr>
          <a:xfrm>
            <a:off x="842210" y="1257271"/>
            <a:ext cx="4394208" cy="2470521"/>
          </a:xfrm>
          <a:prstGeom prst="rect">
            <a:avLst/>
          </a:prstGeom>
          <a:ln>
            <a:noFill/>
          </a:ln>
          <a:effectLst>
            <a:softEdge rad="112500"/>
          </a:effectLst>
        </p:spPr>
      </p:pic>
      <p:sp>
        <p:nvSpPr>
          <p:cNvPr id="2" name="Titre 1">
            <a:extLst>
              <a:ext uri="{FF2B5EF4-FFF2-40B4-BE49-F238E27FC236}">
                <a16:creationId xmlns:a16="http://schemas.microsoft.com/office/drawing/2014/main" xmlns="" id="{5B22220A-042F-4B3B-989D-CC3EF9679C01}"/>
              </a:ext>
            </a:extLst>
          </p:cNvPr>
          <p:cNvSpPr>
            <a:spLocks noGrp="1"/>
          </p:cNvSpPr>
          <p:nvPr>
            <p:ph type="ctrTitle"/>
          </p:nvPr>
        </p:nvSpPr>
        <p:spPr>
          <a:xfrm>
            <a:off x="2261754" y="1702370"/>
            <a:ext cx="8915399" cy="1433947"/>
          </a:xfrm>
        </p:spPr>
        <p:txBody>
          <a:bodyPr/>
          <a:lstStyle/>
          <a:p>
            <a:pPr algn="ctr"/>
            <a:r>
              <a:rPr lang="fr-FR" dirty="0"/>
              <a:t>MY SECOND EYES</a:t>
            </a:r>
          </a:p>
        </p:txBody>
      </p:sp>
      <p:sp>
        <p:nvSpPr>
          <p:cNvPr id="3" name="Sous-titre 2">
            <a:extLst>
              <a:ext uri="{FF2B5EF4-FFF2-40B4-BE49-F238E27FC236}">
                <a16:creationId xmlns:a16="http://schemas.microsoft.com/office/drawing/2014/main" xmlns="" id="{A453D0C5-39C8-492A-8A9B-8356F96EE635}"/>
              </a:ext>
            </a:extLst>
          </p:cNvPr>
          <p:cNvSpPr>
            <a:spLocks noGrp="1"/>
          </p:cNvSpPr>
          <p:nvPr>
            <p:ph type="subTitle" idx="1"/>
          </p:nvPr>
        </p:nvSpPr>
        <p:spPr>
          <a:xfrm>
            <a:off x="1563977" y="5118709"/>
            <a:ext cx="4358886" cy="1990288"/>
          </a:xfrm>
          <a:noFill/>
        </p:spPr>
        <p:txBody>
          <a:bodyPr wrap="none" rtlCol="0">
            <a:spAutoFit/>
          </a:bodyPr>
          <a:lstStyle/>
          <a:p>
            <a:r>
              <a:rPr lang="fr-FR" dirty="0">
                <a:solidFill>
                  <a:schemeClr val="tx1"/>
                </a:solidFill>
              </a:rPr>
              <a:t>Réalisée par : </a:t>
            </a:r>
          </a:p>
          <a:p>
            <a:r>
              <a:rPr lang="fr-FR" dirty="0">
                <a:solidFill>
                  <a:schemeClr val="tx1"/>
                </a:solidFill>
              </a:rPr>
              <a:t>Ben Hassen Farah &amp; Laamouri Marwa</a:t>
            </a:r>
          </a:p>
          <a:p>
            <a:r>
              <a:rPr lang="fr-FR" dirty="0">
                <a:solidFill>
                  <a:schemeClr val="tx1"/>
                </a:solidFill>
              </a:rPr>
              <a:t>Fetni Mohamed Amine &amp; Kilbi Omar</a:t>
            </a:r>
          </a:p>
          <a:p>
            <a:endParaRPr lang="fr-FR" dirty="0">
              <a:solidFill>
                <a:schemeClr val="tx1"/>
              </a:solidFill>
            </a:endParaRPr>
          </a:p>
          <a:p>
            <a:endParaRPr lang="fr-FR" dirty="0">
              <a:solidFill>
                <a:schemeClr val="tx1"/>
              </a:solidFill>
            </a:endParaRPr>
          </a:p>
        </p:txBody>
      </p:sp>
      <p:pic>
        <p:nvPicPr>
          <p:cNvPr id="4" name="Image 3">
            <a:extLst>
              <a:ext uri="{FF2B5EF4-FFF2-40B4-BE49-F238E27FC236}">
                <a16:creationId xmlns:a16="http://schemas.microsoft.com/office/drawing/2014/main" xmlns="" id="{A7C06130-6651-4DDB-AB64-EF2D27FBA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972" y="4171291"/>
            <a:ext cx="4605036" cy="1791647"/>
          </a:xfrm>
          <a:prstGeom prst="rect">
            <a:avLst/>
          </a:prstGeom>
          <a:ln>
            <a:noFill/>
          </a:ln>
          <a:effectLst>
            <a:softEdge rad="112500"/>
          </a:effectLst>
        </p:spPr>
      </p:pic>
      <p:pic>
        <p:nvPicPr>
          <p:cNvPr id="5" name="Image 4">
            <a:extLst>
              <a:ext uri="{FF2B5EF4-FFF2-40B4-BE49-F238E27FC236}">
                <a16:creationId xmlns:a16="http://schemas.microsoft.com/office/drawing/2014/main" xmlns="" id="{D2D02B5C-8B0F-4AFF-B6EB-6C15B89773D7}"/>
              </a:ext>
            </a:extLst>
          </p:cNvPr>
          <p:cNvPicPr>
            <a:picLocks noChangeAspect="1"/>
          </p:cNvPicPr>
          <p:nvPr/>
        </p:nvPicPr>
        <p:blipFill>
          <a:blip r:embed="rId4"/>
          <a:stretch>
            <a:fillRect/>
          </a:stretch>
        </p:blipFill>
        <p:spPr>
          <a:xfrm>
            <a:off x="9769490" y="52901"/>
            <a:ext cx="2382116" cy="614495"/>
          </a:xfrm>
          <a:prstGeom prst="rect">
            <a:avLst/>
          </a:prstGeom>
          <a:ln>
            <a:noFill/>
          </a:ln>
          <a:effectLst>
            <a:softEdge rad="112500"/>
          </a:effectLst>
        </p:spPr>
      </p:pic>
      <p:sp>
        <p:nvSpPr>
          <p:cNvPr id="6" name="ZoneTexte 5">
            <a:extLst>
              <a:ext uri="{FF2B5EF4-FFF2-40B4-BE49-F238E27FC236}">
                <a16:creationId xmlns:a16="http://schemas.microsoft.com/office/drawing/2014/main" xmlns="" id="{7A70D6DA-E5F6-4BC8-BDD8-7F6B8E0FB753}"/>
              </a:ext>
            </a:extLst>
          </p:cNvPr>
          <p:cNvSpPr txBox="1"/>
          <p:nvPr/>
        </p:nvSpPr>
        <p:spPr>
          <a:xfrm>
            <a:off x="7606574" y="5929187"/>
            <a:ext cx="2117887" cy="369332"/>
          </a:xfrm>
          <a:prstGeom prst="rect">
            <a:avLst/>
          </a:prstGeom>
          <a:noFill/>
        </p:spPr>
        <p:txBody>
          <a:bodyPr wrap="none" rtlCol="0">
            <a:spAutoFit/>
          </a:bodyPr>
          <a:lstStyle/>
          <a:p>
            <a:r>
              <a:rPr lang="fr-FR" dirty="0"/>
              <a:t>Projet Fédérateur</a:t>
            </a:r>
          </a:p>
        </p:txBody>
      </p:sp>
      <p:sp>
        <p:nvSpPr>
          <p:cNvPr id="8" name="Espace réservé du numéro de diapositive 7">
            <a:extLst>
              <a:ext uri="{FF2B5EF4-FFF2-40B4-BE49-F238E27FC236}">
                <a16:creationId xmlns:a16="http://schemas.microsoft.com/office/drawing/2014/main" xmlns="" id="{D5A53FC4-391A-4368-9DF3-462AA31AAA2D}"/>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161227316"/>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63521FD-E2DA-4B1F-BD98-74696D54EA1E}"/>
              </a:ext>
            </a:extLst>
          </p:cNvPr>
          <p:cNvSpPr>
            <a:spLocks noGrp="1"/>
          </p:cNvSpPr>
          <p:nvPr>
            <p:ph type="title"/>
          </p:nvPr>
        </p:nvSpPr>
        <p:spPr/>
        <p:txBody>
          <a:bodyPr/>
          <a:lstStyle/>
          <a:p>
            <a:pPr algn="ctr"/>
            <a:r>
              <a:rPr lang="fr-FR" dirty="0"/>
              <a:t>YOLO V3</a:t>
            </a:r>
          </a:p>
        </p:txBody>
      </p:sp>
      <p:sp>
        <p:nvSpPr>
          <p:cNvPr id="3" name="Espace réservé du contenu 2">
            <a:extLst>
              <a:ext uri="{FF2B5EF4-FFF2-40B4-BE49-F238E27FC236}">
                <a16:creationId xmlns:a16="http://schemas.microsoft.com/office/drawing/2014/main" xmlns="" id="{0B8B3792-0417-493B-BC6E-C4A5336CE58E}"/>
              </a:ext>
            </a:extLst>
          </p:cNvPr>
          <p:cNvSpPr>
            <a:spLocks noGrp="1"/>
          </p:cNvSpPr>
          <p:nvPr>
            <p:ph idx="1"/>
          </p:nvPr>
        </p:nvSpPr>
        <p:spPr/>
        <p:txBody>
          <a:bodyPr/>
          <a:lstStyle/>
          <a:p>
            <a:pPr marL="342900" indent="-342900">
              <a:buFont typeface="Wingdings" panose="05000000000000000000" pitchFamily="2" charset="2"/>
              <a:buChar char="Ø"/>
            </a:pPr>
            <a:r>
              <a:rPr lang="fr-FR" sz="1800" dirty="0"/>
              <a:t>YOLOv3 (You Only Look Once, Version 3) est un algorithme de détection d’objets en temps-réel qui identifie des objets spécifiques dans des images, des vidéos, ou des diffusions en direct. </a:t>
            </a:r>
          </a:p>
          <a:p>
            <a:pPr marL="0" indent="0">
              <a:buNone/>
            </a:pPr>
            <a:endParaRPr lang="fr-FR" sz="1800" dirty="0"/>
          </a:p>
          <a:p>
            <a:pPr marL="342900" indent="-342900">
              <a:buFont typeface="Wingdings" panose="05000000000000000000" pitchFamily="2" charset="2"/>
              <a:buChar char="Ø"/>
            </a:pPr>
            <a:r>
              <a:rPr lang="fr-FR" sz="1800" dirty="0"/>
              <a:t>YOLO utilises des features qui apprend par </a:t>
            </a:r>
            <a:r>
              <a:rPr lang="en-US" sz="1800" dirty="0"/>
              <a:t>deep convolutional neural network pour </a:t>
            </a:r>
            <a:r>
              <a:rPr lang="fr-FR" sz="1800" dirty="0"/>
              <a:t>détecter un objet</a:t>
            </a:r>
            <a:r>
              <a:rPr lang="en-US" sz="1800" dirty="0"/>
              <a:t>.</a:t>
            </a:r>
          </a:p>
          <a:p>
            <a:pPr marL="0" indent="0">
              <a:buNone/>
            </a:pPr>
            <a:endParaRPr lang="en-US" sz="1800" dirty="0"/>
          </a:p>
          <a:p>
            <a:pPr marL="342900" indent="-342900">
              <a:buFont typeface="Wingdings" panose="05000000000000000000" pitchFamily="2" charset="2"/>
              <a:buChar char="Ø"/>
            </a:pPr>
            <a:r>
              <a:rPr lang="fr-FR" sz="1800" dirty="0"/>
              <a:t>Il utilise comme base d’apprentissage COCO. </a:t>
            </a:r>
          </a:p>
          <a:p>
            <a:endParaRPr lang="fr-FR" dirty="0"/>
          </a:p>
        </p:txBody>
      </p:sp>
      <p:sp>
        <p:nvSpPr>
          <p:cNvPr id="4" name="Espace réservé du numéro de diapositive 3">
            <a:extLst>
              <a:ext uri="{FF2B5EF4-FFF2-40B4-BE49-F238E27FC236}">
                <a16:creationId xmlns:a16="http://schemas.microsoft.com/office/drawing/2014/main" xmlns="" id="{5647B1F0-AC93-4D47-B17E-0C468661BC4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22460887"/>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41868B-857A-4FCA-959C-A74E1A696322}"/>
              </a:ext>
            </a:extLst>
          </p:cNvPr>
          <p:cNvSpPr>
            <a:spLocks noGrp="1"/>
          </p:cNvSpPr>
          <p:nvPr>
            <p:ph type="title"/>
          </p:nvPr>
        </p:nvSpPr>
        <p:spPr/>
        <p:txBody>
          <a:bodyPr/>
          <a:lstStyle/>
          <a:p>
            <a:pPr algn="ctr"/>
            <a:r>
              <a:rPr lang="fr-FR" dirty="0"/>
              <a:t>YOLO V4</a:t>
            </a:r>
          </a:p>
        </p:txBody>
      </p:sp>
      <p:sp>
        <p:nvSpPr>
          <p:cNvPr id="3" name="Espace réservé du contenu 2">
            <a:extLst>
              <a:ext uri="{FF2B5EF4-FFF2-40B4-BE49-F238E27FC236}">
                <a16:creationId xmlns:a16="http://schemas.microsoft.com/office/drawing/2014/main" xmlns="" id="{237E6FE5-8CD7-4E55-8AEB-33098D39A5F5}"/>
              </a:ext>
            </a:extLst>
          </p:cNvPr>
          <p:cNvSpPr>
            <a:spLocks noGrp="1"/>
          </p:cNvSpPr>
          <p:nvPr>
            <p:ph idx="1"/>
          </p:nvPr>
        </p:nvSpPr>
        <p:spPr/>
        <p:txBody>
          <a:bodyPr/>
          <a:lstStyle/>
          <a:p>
            <a:pPr marL="342900" indent="-342900">
              <a:buFont typeface="Wingdings" panose="05000000000000000000" pitchFamily="2" charset="2"/>
              <a:buChar char="Ø"/>
            </a:pPr>
            <a:r>
              <a:rPr lang="fr-FR" sz="1800" dirty="0"/>
              <a:t>C’est une amélioration du YOLOv3.</a:t>
            </a:r>
          </a:p>
          <a:p>
            <a:pPr marL="342900" indent="-342900">
              <a:buFont typeface="Wingdings" panose="05000000000000000000" pitchFamily="2" charset="2"/>
              <a:buChar char="Ø"/>
            </a:pPr>
            <a:endParaRPr lang="fr-FR" sz="1800" dirty="0"/>
          </a:p>
          <a:p>
            <a:pPr marL="342900" indent="-342900">
              <a:buFont typeface="Wingdings" panose="05000000000000000000" pitchFamily="2" charset="2"/>
              <a:buChar char="Ø"/>
            </a:pPr>
            <a:r>
              <a:rPr lang="fr-FR" sz="1800" i="1" dirty="0"/>
              <a:t>La vitesse et la précision maximale en détection d’objet</a:t>
            </a:r>
            <a:endParaRPr lang="fr-FR" sz="1800" dirty="0"/>
          </a:p>
          <a:p>
            <a:pPr marL="0" indent="0">
              <a:buNone/>
            </a:pPr>
            <a:endParaRPr lang="fr-FR" sz="1800" dirty="0"/>
          </a:p>
          <a:p>
            <a:pPr marL="342900" indent="-342900">
              <a:buFont typeface="Wingdings" panose="05000000000000000000" pitchFamily="2" charset="2"/>
              <a:buChar char="Ø"/>
            </a:pPr>
            <a:r>
              <a:rPr lang="fr-FR" sz="1800" dirty="0"/>
              <a:t>Il utilise comme base d’apprentissage ImageNet et COCO. </a:t>
            </a:r>
          </a:p>
          <a:p>
            <a:pPr marL="0" indent="0">
              <a:buNone/>
            </a:pPr>
            <a:endParaRPr lang="fr-FR" sz="1800" dirty="0"/>
          </a:p>
          <a:p>
            <a:endParaRPr lang="fr-FR" dirty="0"/>
          </a:p>
        </p:txBody>
      </p:sp>
      <p:sp>
        <p:nvSpPr>
          <p:cNvPr id="4" name="Espace réservé du numéro de diapositive 3">
            <a:extLst>
              <a:ext uri="{FF2B5EF4-FFF2-40B4-BE49-F238E27FC236}">
                <a16:creationId xmlns:a16="http://schemas.microsoft.com/office/drawing/2014/main" xmlns="" id="{DDA07AFA-C6DD-42A7-89B9-90C91D5AAC74}"/>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Image 5">
            <a:extLst>
              <a:ext uri="{FF2B5EF4-FFF2-40B4-BE49-F238E27FC236}">
                <a16:creationId xmlns:a16="http://schemas.microsoft.com/office/drawing/2014/main" xmlns="" id="{D6157824-0ADE-400E-9A0F-83B830B60FE3}"/>
              </a:ext>
            </a:extLst>
          </p:cNvPr>
          <p:cNvPicPr>
            <a:picLocks noChangeAspect="1"/>
          </p:cNvPicPr>
          <p:nvPr/>
        </p:nvPicPr>
        <p:blipFill>
          <a:blip r:embed="rId2"/>
          <a:stretch>
            <a:fillRect/>
          </a:stretch>
        </p:blipFill>
        <p:spPr>
          <a:xfrm>
            <a:off x="7355897" y="4308763"/>
            <a:ext cx="4064000" cy="2286000"/>
          </a:xfrm>
          <a:prstGeom prst="rect">
            <a:avLst/>
          </a:prstGeom>
        </p:spPr>
      </p:pic>
      <p:sp>
        <p:nvSpPr>
          <p:cNvPr id="7" name="ZoneTexte 6">
            <a:extLst>
              <a:ext uri="{FF2B5EF4-FFF2-40B4-BE49-F238E27FC236}">
                <a16:creationId xmlns:a16="http://schemas.microsoft.com/office/drawing/2014/main" xmlns="" id="{80703216-AF1B-425F-9A3E-F896301756FE}"/>
              </a:ext>
            </a:extLst>
          </p:cNvPr>
          <p:cNvSpPr txBox="1"/>
          <p:nvPr/>
        </p:nvSpPr>
        <p:spPr>
          <a:xfrm>
            <a:off x="7355897" y="6556600"/>
            <a:ext cx="4295774" cy="276999"/>
          </a:xfrm>
          <a:prstGeom prst="rect">
            <a:avLst/>
          </a:prstGeom>
          <a:noFill/>
        </p:spPr>
        <p:txBody>
          <a:bodyPr wrap="square">
            <a:spAutoFit/>
          </a:bodyPr>
          <a:lstStyle>
            <a:defPPr>
              <a:defRPr lang="en-US"/>
            </a:defPPr>
            <a:lvl1pPr algn="ctr">
              <a:defRPr sz="1200" b="0" i="0">
                <a:solidFill>
                  <a:schemeClr val="tx2"/>
                </a:solidFill>
                <a:effectLst/>
                <a:latin typeface="sohne"/>
              </a:defRPr>
            </a:lvl1pPr>
          </a:lstStyle>
          <a:p>
            <a:r>
              <a:rPr lang="fr-FR" dirty="0"/>
              <a:t>Figure 2 :  format de dataset coco (source : site yolo)</a:t>
            </a:r>
          </a:p>
        </p:txBody>
      </p:sp>
    </p:spTree>
    <p:extLst>
      <p:ext uri="{BB962C8B-B14F-4D97-AF65-F5344CB8AC3E}">
        <p14:creationId xmlns:p14="http://schemas.microsoft.com/office/powerpoint/2010/main" val="1181513315"/>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D3C942D-50B4-4123-8625-A13F98B6C2A6}"/>
              </a:ext>
            </a:extLst>
          </p:cNvPr>
          <p:cNvSpPr>
            <a:spLocks noGrp="1"/>
          </p:cNvSpPr>
          <p:nvPr>
            <p:ph type="title"/>
          </p:nvPr>
        </p:nvSpPr>
        <p:spPr/>
        <p:txBody>
          <a:bodyPr/>
          <a:lstStyle/>
          <a:p>
            <a:pPr algn="ctr"/>
            <a:r>
              <a:rPr lang="fr-FR" dirty="0"/>
              <a:t>ETUDE COMPARATIVE</a:t>
            </a:r>
          </a:p>
        </p:txBody>
      </p:sp>
      <p:sp>
        <p:nvSpPr>
          <p:cNvPr id="3" name="Espace réservé du contenu 2">
            <a:extLst>
              <a:ext uri="{FF2B5EF4-FFF2-40B4-BE49-F238E27FC236}">
                <a16:creationId xmlns:a16="http://schemas.microsoft.com/office/drawing/2014/main" xmlns="" id="{90886261-2749-4FBC-A765-F133E72AA159}"/>
              </a:ext>
            </a:extLst>
          </p:cNvPr>
          <p:cNvSpPr>
            <a:spLocks noGrp="1"/>
          </p:cNvSpPr>
          <p:nvPr>
            <p:ph idx="1"/>
          </p:nvPr>
        </p:nvSpPr>
        <p:spPr/>
        <p:txBody>
          <a:bodyPr/>
          <a:lstStyle/>
          <a:p>
            <a:pPr marL="342900" indent="-342900">
              <a:buFont typeface="Wingdings" panose="05000000000000000000" pitchFamily="2" charset="2"/>
              <a:buChar char="Ø"/>
            </a:pPr>
            <a:r>
              <a:rPr lang="fr-FR" sz="1800" dirty="0"/>
              <a:t>La combinaison des méthodes retenues pour les bags of specials et freebies ont ainsi permis de faire passer </a:t>
            </a:r>
            <a:r>
              <a:rPr lang="fr-FR" sz="1800" dirty="0">
                <a:solidFill>
                  <a:srgbClr val="FF0000"/>
                </a:solidFill>
              </a:rPr>
              <a:t>la précision de 33% d’AP </a:t>
            </a:r>
            <a:r>
              <a:rPr lang="fr-FR" sz="1800" dirty="0"/>
              <a:t>pour </a:t>
            </a:r>
            <a:r>
              <a:rPr lang="fr-FR" sz="1800" u="sng" dirty="0">
                <a:solidFill>
                  <a:srgbClr val="FF0000"/>
                </a:solidFill>
              </a:rPr>
              <a:t>Yolov3</a:t>
            </a:r>
            <a:r>
              <a:rPr lang="fr-FR" sz="1800" dirty="0"/>
              <a:t> </a:t>
            </a:r>
            <a:r>
              <a:rPr lang="fr-FR" sz="1800" dirty="0">
                <a:solidFill>
                  <a:srgbClr val="FF0000"/>
                </a:solidFill>
              </a:rPr>
              <a:t>à 44% d’AP </a:t>
            </a:r>
            <a:r>
              <a:rPr lang="fr-FR" sz="1800" dirty="0"/>
              <a:t>pour </a:t>
            </a:r>
            <a:r>
              <a:rPr lang="fr-FR" sz="1800" u="sng" dirty="0">
                <a:solidFill>
                  <a:srgbClr val="FF0000"/>
                </a:solidFill>
              </a:rPr>
              <a:t>Yolov4</a:t>
            </a:r>
            <a:r>
              <a:rPr lang="fr-FR" sz="1800" dirty="0"/>
              <a:t> sur le challenge “COCO Object Détection”.</a:t>
            </a:r>
          </a:p>
          <a:p>
            <a:pPr marL="342900" indent="-342900">
              <a:buFont typeface="Wingdings" panose="05000000000000000000" pitchFamily="2" charset="2"/>
              <a:buChar char="Ø"/>
            </a:pPr>
            <a:endParaRPr lang="fr-FR" sz="1800" dirty="0"/>
          </a:p>
          <a:p>
            <a:pPr marL="342900" indent="-342900">
              <a:buFont typeface="Wingdings" panose="05000000000000000000" pitchFamily="2" charset="2"/>
              <a:buChar char="Ø"/>
            </a:pPr>
            <a:r>
              <a:rPr lang="fr-FR" sz="1800" dirty="0"/>
              <a:t>En faisant une comparaison avec d’autres modèles , on trouve que YOLOv4 est le plus </a:t>
            </a:r>
            <a:r>
              <a:rPr lang="fr-FR" sz="1800" dirty="0" smtClean="0"/>
              <a:t>performant.</a:t>
            </a:r>
            <a:endParaRPr lang="fr-FR" sz="1800" dirty="0"/>
          </a:p>
          <a:p>
            <a:endParaRPr lang="fr-FR" dirty="0"/>
          </a:p>
        </p:txBody>
      </p:sp>
      <p:sp>
        <p:nvSpPr>
          <p:cNvPr id="4" name="Espace réservé du numéro de diapositive 3">
            <a:extLst>
              <a:ext uri="{FF2B5EF4-FFF2-40B4-BE49-F238E27FC236}">
                <a16:creationId xmlns:a16="http://schemas.microsoft.com/office/drawing/2014/main" xmlns="" id="{1E4C49D3-8A51-47A2-AD18-612F4E139F38}"/>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522765192"/>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C7065E7-7329-4429-BB3C-8994E18F1FE0}"/>
              </a:ext>
            </a:extLst>
          </p:cNvPr>
          <p:cNvSpPr>
            <a:spLocks noGrp="1"/>
          </p:cNvSpPr>
          <p:nvPr>
            <p:ph type="title"/>
          </p:nvPr>
        </p:nvSpPr>
        <p:spPr/>
        <p:txBody>
          <a:bodyPr/>
          <a:lstStyle/>
          <a:p>
            <a:pPr algn="ctr"/>
            <a:r>
              <a:rPr lang="fr-FR" dirty="0"/>
              <a:t>ETUDE COMPARATIVE</a:t>
            </a:r>
          </a:p>
        </p:txBody>
      </p:sp>
      <p:sp>
        <p:nvSpPr>
          <p:cNvPr id="4" name="Espace réservé du numéro de diapositive 3">
            <a:extLst>
              <a:ext uri="{FF2B5EF4-FFF2-40B4-BE49-F238E27FC236}">
                <a16:creationId xmlns:a16="http://schemas.microsoft.com/office/drawing/2014/main" xmlns="" id="{06958F45-715E-4DEC-A0CF-C3D50D983076}"/>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Espace réservé du contenu 6">
            <a:extLst>
              <a:ext uri="{FF2B5EF4-FFF2-40B4-BE49-F238E27FC236}">
                <a16:creationId xmlns:a16="http://schemas.microsoft.com/office/drawing/2014/main" xmlns="" id="{1D742757-DA03-45EC-B481-C8F700B0AD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5820" y="1567905"/>
            <a:ext cx="5522732" cy="4272421"/>
          </a:xfrm>
        </p:spPr>
      </p:pic>
      <p:sp>
        <p:nvSpPr>
          <p:cNvPr id="7" name="ZoneTexte 6">
            <a:extLst>
              <a:ext uri="{FF2B5EF4-FFF2-40B4-BE49-F238E27FC236}">
                <a16:creationId xmlns:a16="http://schemas.microsoft.com/office/drawing/2014/main" xmlns="" id="{984F3C09-58B7-4D2E-9F1B-C3745217069B}"/>
              </a:ext>
            </a:extLst>
          </p:cNvPr>
          <p:cNvSpPr txBox="1"/>
          <p:nvPr/>
        </p:nvSpPr>
        <p:spPr>
          <a:xfrm>
            <a:off x="2004939" y="5840326"/>
            <a:ext cx="9868437" cy="276999"/>
          </a:xfrm>
          <a:prstGeom prst="rect">
            <a:avLst/>
          </a:prstGeom>
          <a:noFill/>
        </p:spPr>
        <p:txBody>
          <a:bodyPr wrap="square">
            <a:spAutoFit/>
          </a:bodyPr>
          <a:lstStyle/>
          <a:p>
            <a:pPr algn="ctr"/>
            <a:r>
              <a:rPr lang="fr-FR" sz="1200" b="0" i="0" dirty="0">
                <a:solidFill>
                  <a:schemeClr val="tx2"/>
                </a:solidFill>
                <a:effectLst/>
                <a:latin typeface="sohne"/>
              </a:rPr>
              <a:t>Figure 3 : Comparaison de performances effectuées par les auteurs de Yolov4 (</a:t>
            </a:r>
            <a:r>
              <a:rPr lang="fr-FR" sz="1200" dirty="0">
                <a:solidFill>
                  <a:schemeClr val="tx2"/>
                </a:solidFill>
                <a:latin typeface="sohne"/>
              </a:rPr>
              <a:t>Source : Documentation Officielle</a:t>
            </a:r>
            <a:r>
              <a:rPr lang="fr-FR" sz="1200" b="0" i="0" dirty="0">
                <a:solidFill>
                  <a:schemeClr val="tx2"/>
                </a:solidFill>
                <a:effectLst/>
                <a:latin typeface="sohne"/>
              </a:rPr>
              <a:t>)</a:t>
            </a:r>
            <a:endParaRPr lang="fr-FR" sz="1200" dirty="0">
              <a:solidFill>
                <a:schemeClr val="tx2"/>
              </a:solidFill>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820" y="1754122"/>
            <a:ext cx="5522732" cy="4086204"/>
          </a:xfrm>
          <a:prstGeom prst="rect">
            <a:avLst/>
          </a:prstGeom>
        </p:spPr>
      </p:pic>
    </p:spTree>
    <p:extLst>
      <p:ext uri="{BB962C8B-B14F-4D97-AF65-F5344CB8AC3E}">
        <p14:creationId xmlns:p14="http://schemas.microsoft.com/office/powerpoint/2010/main" val="3412344107"/>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CC48FDA-81CE-439C-9795-0FFD72B2E6C0}"/>
              </a:ext>
            </a:extLst>
          </p:cNvPr>
          <p:cNvSpPr>
            <a:spLocks noGrp="1"/>
          </p:cNvSpPr>
          <p:nvPr>
            <p:ph type="title"/>
          </p:nvPr>
        </p:nvSpPr>
        <p:spPr/>
        <p:txBody>
          <a:bodyPr/>
          <a:lstStyle/>
          <a:p>
            <a:pPr algn="ctr"/>
            <a:r>
              <a:rPr lang="fr-FR" dirty="0"/>
              <a:t>IMPLEMNTATION SUR GOOGLE COLAB</a:t>
            </a:r>
          </a:p>
        </p:txBody>
      </p:sp>
      <p:sp>
        <p:nvSpPr>
          <p:cNvPr id="3" name="Espace réservé du contenu 2">
            <a:extLst>
              <a:ext uri="{FF2B5EF4-FFF2-40B4-BE49-F238E27FC236}">
                <a16:creationId xmlns:a16="http://schemas.microsoft.com/office/drawing/2014/main" xmlns="" id="{6A4D6216-F93E-449A-9331-BA78CDAF4B01}"/>
              </a:ext>
            </a:extLst>
          </p:cNvPr>
          <p:cNvSpPr>
            <a:spLocks noGrp="1"/>
          </p:cNvSpPr>
          <p:nvPr>
            <p:ph idx="1"/>
          </p:nvPr>
        </p:nvSpPr>
        <p:spPr/>
        <p:txBody>
          <a:bodyPr/>
          <a:lstStyle/>
          <a:p>
            <a:pPr marL="342900" indent="-342900">
              <a:buFont typeface="Wingdings" panose="05000000000000000000" pitchFamily="2" charset="2"/>
              <a:buChar char="Ø"/>
            </a:pPr>
            <a:r>
              <a:rPr lang="fr-FR" dirty="0"/>
              <a:t>Importation des bibliothèques </a:t>
            </a:r>
          </a:p>
          <a:p>
            <a:pPr marL="800100" lvl="1" indent="-342900">
              <a:buFont typeface="Arial" panose="020B0604020202020204" pitchFamily="34" charset="0"/>
              <a:buChar char="•"/>
            </a:pPr>
            <a:r>
              <a:rPr lang="fr-FR" sz="1800" dirty="0"/>
              <a:t>numpy, matplotlib pour la manipulation des données.</a:t>
            </a:r>
          </a:p>
          <a:p>
            <a:pPr marL="800100" lvl="1" indent="-342900">
              <a:buFont typeface="Arial" panose="020B0604020202020204" pitchFamily="34" charset="0"/>
              <a:buChar char="•"/>
            </a:pPr>
            <a:r>
              <a:rPr lang="fr-FR" sz="1800" dirty="0"/>
              <a:t>cv2 , PIL pour le traitement des images.</a:t>
            </a:r>
          </a:p>
          <a:p>
            <a:pPr marL="800100" lvl="1" indent="-342900">
              <a:buFont typeface="Arial" panose="020B0604020202020204" pitchFamily="34" charset="0"/>
              <a:buChar char="•"/>
            </a:pPr>
            <a:r>
              <a:rPr lang="fr-FR" sz="1800" dirty="0"/>
              <a:t>Base64 pour codage binaire des images.</a:t>
            </a:r>
          </a:p>
          <a:p>
            <a:endParaRPr lang="fr-FR" dirty="0"/>
          </a:p>
        </p:txBody>
      </p:sp>
      <p:sp>
        <p:nvSpPr>
          <p:cNvPr id="4" name="Espace réservé du numéro de diapositive 3">
            <a:extLst>
              <a:ext uri="{FF2B5EF4-FFF2-40B4-BE49-F238E27FC236}">
                <a16:creationId xmlns:a16="http://schemas.microsoft.com/office/drawing/2014/main" xmlns="" id="{54D0AEEE-FD8A-4592-814A-DB32BFC49C9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Image 5">
            <a:extLst>
              <a:ext uri="{FF2B5EF4-FFF2-40B4-BE49-F238E27FC236}">
                <a16:creationId xmlns:a16="http://schemas.microsoft.com/office/drawing/2014/main" xmlns="" id="{B74B889C-B486-4368-BA70-B76DD897BB8C}"/>
              </a:ext>
            </a:extLst>
          </p:cNvPr>
          <p:cNvPicPr>
            <a:picLocks noChangeAspect="1"/>
          </p:cNvPicPr>
          <p:nvPr/>
        </p:nvPicPr>
        <p:blipFill>
          <a:blip r:embed="rId2"/>
          <a:stretch>
            <a:fillRect/>
          </a:stretch>
        </p:blipFill>
        <p:spPr>
          <a:xfrm>
            <a:off x="8293100" y="3844353"/>
            <a:ext cx="2847125" cy="1894632"/>
          </a:xfrm>
          <a:prstGeom prst="rect">
            <a:avLst/>
          </a:prstGeom>
        </p:spPr>
      </p:pic>
      <p:sp>
        <p:nvSpPr>
          <p:cNvPr id="8" name="ZoneTexte 7">
            <a:extLst>
              <a:ext uri="{FF2B5EF4-FFF2-40B4-BE49-F238E27FC236}">
                <a16:creationId xmlns:a16="http://schemas.microsoft.com/office/drawing/2014/main" xmlns="" id="{38DBA2E8-801F-492A-AF00-97FCBE0BEA13}"/>
              </a:ext>
            </a:extLst>
          </p:cNvPr>
          <p:cNvSpPr txBox="1"/>
          <p:nvPr/>
        </p:nvSpPr>
        <p:spPr>
          <a:xfrm>
            <a:off x="7568775" y="5858841"/>
            <a:ext cx="4295774" cy="276999"/>
          </a:xfrm>
          <a:prstGeom prst="rect">
            <a:avLst/>
          </a:prstGeom>
          <a:noFill/>
        </p:spPr>
        <p:txBody>
          <a:bodyPr wrap="square" rtlCol="0">
            <a:spAutoFit/>
          </a:bodyPr>
          <a:lstStyle/>
          <a:p>
            <a:pPr algn="ctr"/>
            <a:r>
              <a:rPr lang="fr-FR" sz="1200" dirty="0">
                <a:solidFill>
                  <a:schemeClr val="tx2"/>
                </a:solidFill>
                <a:latin typeface="sohne"/>
              </a:rPr>
              <a:t>Figure 4 :  logo des bibliothèque python</a:t>
            </a:r>
          </a:p>
        </p:txBody>
      </p:sp>
    </p:spTree>
    <p:extLst>
      <p:ext uri="{BB962C8B-B14F-4D97-AF65-F5344CB8AC3E}">
        <p14:creationId xmlns:p14="http://schemas.microsoft.com/office/powerpoint/2010/main" val="412264474"/>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42C6A58-08FF-4E34-A82B-91E61687DB53}"/>
              </a:ext>
            </a:extLst>
          </p:cNvPr>
          <p:cNvSpPr>
            <a:spLocks noGrp="1"/>
          </p:cNvSpPr>
          <p:nvPr>
            <p:ph type="title"/>
          </p:nvPr>
        </p:nvSpPr>
        <p:spPr/>
        <p:txBody>
          <a:bodyPr/>
          <a:lstStyle/>
          <a:p>
            <a:pPr algn="ctr"/>
            <a:r>
              <a:rPr lang="fr-FR" dirty="0"/>
              <a:t>IMPLEMNTATION SUR GOOGLE COLAB</a:t>
            </a:r>
          </a:p>
        </p:txBody>
      </p:sp>
      <p:sp>
        <p:nvSpPr>
          <p:cNvPr id="3" name="Espace réservé du contenu 2">
            <a:extLst>
              <a:ext uri="{FF2B5EF4-FFF2-40B4-BE49-F238E27FC236}">
                <a16:creationId xmlns:a16="http://schemas.microsoft.com/office/drawing/2014/main" xmlns="" id="{0FD34A7A-4AC0-4B3A-8FA3-168E88228A53}"/>
              </a:ext>
            </a:extLst>
          </p:cNvPr>
          <p:cNvSpPr>
            <a:spLocks noGrp="1"/>
          </p:cNvSpPr>
          <p:nvPr>
            <p:ph idx="1"/>
          </p:nvPr>
        </p:nvSpPr>
        <p:spPr/>
        <p:txBody>
          <a:bodyPr/>
          <a:lstStyle/>
          <a:p>
            <a:pPr marL="342900" indent="-342900">
              <a:buFont typeface="Wingdings" panose="05000000000000000000" pitchFamily="2" charset="2"/>
              <a:buChar char="Ø"/>
            </a:pPr>
            <a:r>
              <a:rPr lang="fr-FR" dirty="0"/>
              <a:t>Préparation de l’environnement</a:t>
            </a:r>
          </a:p>
          <a:p>
            <a:pPr>
              <a:buFont typeface="Wingdings" panose="05000000000000000000" pitchFamily="2" charset="2"/>
              <a:buChar char="§"/>
            </a:pPr>
            <a:r>
              <a:rPr lang="fr-FR" sz="1800" dirty="0"/>
              <a:t>Appel du réseau de neurone darknet qui nous permet de démarrer YOLOv4 avec les poids personnalisés avec les fonctions prédéfinies associé à ce réseau.</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Phase de test  </a:t>
            </a:r>
          </a:p>
          <a:p>
            <a:pPr>
              <a:buFont typeface="Wingdings" panose="05000000000000000000" pitchFamily="2" charset="2"/>
              <a:buChar char="§"/>
            </a:pPr>
            <a:r>
              <a:rPr lang="fr-FR" dirty="0"/>
              <a:t> Définition des fonctions relatives au test du modèle sur les images et les vidéos en temps réel.</a:t>
            </a:r>
          </a:p>
          <a:p>
            <a:endParaRPr lang="fr-FR" dirty="0"/>
          </a:p>
        </p:txBody>
      </p:sp>
      <p:sp>
        <p:nvSpPr>
          <p:cNvPr id="4" name="Espace réservé du numéro de diapositive 3">
            <a:extLst>
              <a:ext uri="{FF2B5EF4-FFF2-40B4-BE49-F238E27FC236}">
                <a16:creationId xmlns:a16="http://schemas.microsoft.com/office/drawing/2014/main" xmlns="" id="{59633CA3-2A41-48EC-9779-5BE62549233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03092909"/>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BCB660D-5A63-4AF4-9558-DB538DA6550A}"/>
              </a:ext>
            </a:extLst>
          </p:cNvPr>
          <p:cNvSpPr>
            <a:spLocks noGrp="1"/>
          </p:cNvSpPr>
          <p:nvPr>
            <p:ph type="title"/>
          </p:nvPr>
        </p:nvSpPr>
        <p:spPr/>
        <p:txBody>
          <a:bodyPr/>
          <a:lstStyle/>
          <a:p>
            <a:pPr algn="ctr"/>
            <a:r>
              <a:rPr lang="fr-FR" dirty="0"/>
              <a:t>IMPLEMNTATION SUR GOOGLE COLAB</a:t>
            </a:r>
          </a:p>
        </p:txBody>
      </p:sp>
      <p:sp>
        <p:nvSpPr>
          <p:cNvPr id="4" name="Espace réservé du numéro de diapositive 3">
            <a:extLst>
              <a:ext uri="{FF2B5EF4-FFF2-40B4-BE49-F238E27FC236}">
                <a16:creationId xmlns:a16="http://schemas.microsoft.com/office/drawing/2014/main" xmlns="" id="{81436AA8-17F3-46BD-8048-CA5B36E532AA}"/>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Espace réservé du contenu 6">
            <a:extLst>
              <a:ext uri="{FF2B5EF4-FFF2-40B4-BE49-F238E27FC236}">
                <a16:creationId xmlns:a16="http://schemas.microsoft.com/office/drawing/2014/main" xmlns="" id="{3375E13A-0BCE-4A42-B210-6F3569ED97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65633" y="2352540"/>
            <a:ext cx="4606365" cy="3455717"/>
          </a:xfrm>
        </p:spPr>
      </p:pic>
      <p:sp>
        <p:nvSpPr>
          <p:cNvPr id="6" name="ZoneTexte 5">
            <a:extLst>
              <a:ext uri="{FF2B5EF4-FFF2-40B4-BE49-F238E27FC236}">
                <a16:creationId xmlns:a16="http://schemas.microsoft.com/office/drawing/2014/main" xmlns="" id="{720004CB-6450-4466-89D8-08E29E6B3DA9}"/>
              </a:ext>
            </a:extLst>
          </p:cNvPr>
          <p:cNvSpPr txBox="1"/>
          <p:nvPr/>
        </p:nvSpPr>
        <p:spPr>
          <a:xfrm>
            <a:off x="2465633" y="1720334"/>
            <a:ext cx="2430474" cy="369332"/>
          </a:xfrm>
          <a:prstGeom prst="rect">
            <a:avLst/>
          </a:prstGeom>
          <a:noFill/>
        </p:spPr>
        <p:txBody>
          <a:bodyPr wrap="none" rtlCol="0">
            <a:spAutoFit/>
          </a:bodyPr>
          <a:lstStyle/>
          <a:p>
            <a:pPr marL="285750" indent="-285750">
              <a:buFont typeface="Wingdings" panose="05000000000000000000" pitchFamily="2" charset="2"/>
              <a:buChar char="Ø"/>
            </a:pPr>
            <a:r>
              <a:rPr lang="fr-FR" dirty="0"/>
              <a:t>Résultat obtenu : </a:t>
            </a:r>
          </a:p>
        </p:txBody>
      </p:sp>
      <p:pic>
        <p:nvPicPr>
          <p:cNvPr id="7" name="Image 6">
            <a:extLst>
              <a:ext uri="{FF2B5EF4-FFF2-40B4-BE49-F238E27FC236}">
                <a16:creationId xmlns:a16="http://schemas.microsoft.com/office/drawing/2014/main" xmlns="" id="{3F12CF1E-6F6C-4AED-AE0A-AAE1F5A99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840" y="2352540"/>
            <a:ext cx="4607624" cy="3455717"/>
          </a:xfrm>
          <a:prstGeom prst="rect">
            <a:avLst/>
          </a:prstGeom>
        </p:spPr>
      </p:pic>
      <p:sp>
        <p:nvSpPr>
          <p:cNvPr id="8" name="ZoneTexte 7">
            <a:extLst>
              <a:ext uri="{FF2B5EF4-FFF2-40B4-BE49-F238E27FC236}">
                <a16:creationId xmlns:a16="http://schemas.microsoft.com/office/drawing/2014/main" xmlns="" id="{CC3A1470-2FBF-4B97-B378-AE97EF5C9DDC}"/>
              </a:ext>
            </a:extLst>
          </p:cNvPr>
          <p:cNvSpPr txBox="1"/>
          <p:nvPr/>
        </p:nvSpPr>
        <p:spPr>
          <a:xfrm>
            <a:off x="4924111" y="5956891"/>
            <a:ext cx="4295774" cy="276999"/>
          </a:xfrm>
          <a:prstGeom prst="rect">
            <a:avLst/>
          </a:prstGeom>
          <a:noFill/>
        </p:spPr>
        <p:txBody>
          <a:bodyPr wrap="square" rtlCol="0">
            <a:spAutoFit/>
          </a:bodyPr>
          <a:lstStyle>
            <a:defPPr>
              <a:defRPr lang="en-US"/>
            </a:defPPr>
            <a:lvl1pPr algn="ctr">
              <a:defRPr sz="1200">
                <a:solidFill>
                  <a:schemeClr val="tx2"/>
                </a:solidFill>
                <a:latin typeface="sohne"/>
              </a:defRPr>
            </a:lvl1pPr>
          </a:lstStyle>
          <a:p>
            <a:r>
              <a:rPr lang="fr-FR" dirty="0"/>
              <a:t>Figure 5 : résultat de code</a:t>
            </a:r>
          </a:p>
        </p:txBody>
      </p:sp>
    </p:spTree>
    <p:extLst>
      <p:ext uri="{BB962C8B-B14F-4D97-AF65-F5344CB8AC3E}">
        <p14:creationId xmlns:p14="http://schemas.microsoft.com/office/powerpoint/2010/main" val="3701194146"/>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497F6B5-A15F-4B91-B49B-040EE687F384}"/>
              </a:ext>
            </a:extLst>
          </p:cNvPr>
          <p:cNvSpPr>
            <a:spLocks noGrp="1"/>
          </p:cNvSpPr>
          <p:nvPr>
            <p:ph type="title"/>
          </p:nvPr>
        </p:nvSpPr>
        <p:spPr/>
        <p:txBody>
          <a:bodyPr/>
          <a:lstStyle/>
          <a:p>
            <a:pPr algn="ctr"/>
            <a:r>
              <a:rPr lang="fr-FR" dirty="0"/>
              <a:t>IMPLEMNTATION SUR GOOGLE COLAB</a:t>
            </a:r>
          </a:p>
        </p:txBody>
      </p:sp>
      <p:sp>
        <p:nvSpPr>
          <p:cNvPr id="3" name="Espace réservé du contenu 2">
            <a:extLst>
              <a:ext uri="{FF2B5EF4-FFF2-40B4-BE49-F238E27FC236}">
                <a16:creationId xmlns:a16="http://schemas.microsoft.com/office/drawing/2014/main" xmlns="" id="{2C2ABADC-EE11-4E97-96D7-833529518C2D}"/>
              </a:ext>
            </a:extLst>
          </p:cNvPr>
          <p:cNvSpPr>
            <a:spLocks noGrp="1"/>
          </p:cNvSpPr>
          <p:nvPr>
            <p:ph idx="1"/>
          </p:nvPr>
        </p:nvSpPr>
        <p:spPr>
          <a:xfrm>
            <a:off x="2589212" y="1779638"/>
            <a:ext cx="8915400" cy="3777622"/>
          </a:xfrm>
        </p:spPr>
        <p:txBody>
          <a:bodyPr/>
          <a:lstStyle/>
          <a:p>
            <a:r>
              <a:rPr lang="fr-FR" dirty="0"/>
              <a:t>Test : </a:t>
            </a:r>
          </a:p>
        </p:txBody>
      </p:sp>
      <p:sp>
        <p:nvSpPr>
          <p:cNvPr id="4" name="Espace réservé du numéro de diapositive 3">
            <a:extLst>
              <a:ext uri="{FF2B5EF4-FFF2-40B4-BE49-F238E27FC236}">
                <a16:creationId xmlns:a16="http://schemas.microsoft.com/office/drawing/2014/main" xmlns="" id="{87272F70-152B-4120-A2A4-5A97925FC8A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Vidéo 6">
            <a:hlinkClick r:id="" action="ppaction://media"/>
            <a:extLst>
              <a:ext uri="{FF2B5EF4-FFF2-40B4-BE49-F238E27FC236}">
                <a16:creationId xmlns:a16="http://schemas.microsoft.com/office/drawing/2014/main" xmlns="" id="{EF9925D1-5E82-4E04-A94A-718592ED2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6707" y="2285754"/>
            <a:ext cx="6850970" cy="3660987"/>
          </a:xfrm>
          <a:prstGeom prst="rect">
            <a:avLst/>
          </a:prstGeom>
        </p:spPr>
      </p:pic>
    </p:spTree>
    <p:extLst>
      <p:ext uri="{BB962C8B-B14F-4D97-AF65-F5344CB8AC3E}">
        <p14:creationId xmlns:p14="http://schemas.microsoft.com/office/powerpoint/2010/main" val="35605141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2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1B1B29C-0014-4F9D-ADFE-6599B44EF1AB}"/>
              </a:ext>
            </a:extLst>
          </p:cNvPr>
          <p:cNvSpPr>
            <a:spLocks noGrp="1"/>
          </p:cNvSpPr>
          <p:nvPr>
            <p:ph type="title"/>
          </p:nvPr>
        </p:nvSpPr>
        <p:spPr/>
        <p:txBody>
          <a:bodyPr/>
          <a:lstStyle/>
          <a:p>
            <a:pPr algn="ctr"/>
            <a:r>
              <a:rPr lang="fr-FR" dirty="0"/>
              <a:t>IMPLEMNTATION SUR ARDUINO</a:t>
            </a:r>
          </a:p>
        </p:txBody>
      </p:sp>
      <p:sp>
        <p:nvSpPr>
          <p:cNvPr id="3" name="Espace réservé du contenu 2">
            <a:extLst>
              <a:ext uri="{FF2B5EF4-FFF2-40B4-BE49-F238E27FC236}">
                <a16:creationId xmlns:a16="http://schemas.microsoft.com/office/drawing/2014/main" xmlns="" id="{E4AD2FBA-0CD3-4C34-961A-6D8270CE6A2C}"/>
              </a:ext>
            </a:extLst>
          </p:cNvPr>
          <p:cNvSpPr>
            <a:spLocks noGrp="1"/>
          </p:cNvSpPr>
          <p:nvPr>
            <p:ph idx="1"/>
          </p:nvPr>
        </p:nvSpPr>
        <p:spPr/>
        <p:txBody>
          <a:bodyPr>
            <a:normAutofit/>
          </a:bodyPr>
          <a:lstStyle/>
          <a:p>
            <a:pPr marL="342900" indent="-342900">
              <a:buFont typeface="Wingdings" panose="05000000000000000000" pitchFamily="2" charset="2"/>
              <a:buChar char="Ø"/>
            </a:pPr>
            <a:r>
              <a:rPr lang="fr-FR" sz="1900" dirty="0"/>
              <a:t>Préparation de l’environnement de travail </a:t>
            </a:r>
          </a:p>
          <a:p>
            <a:pPr marL="0" indent="0">
              <a:buNone/>
            </a:pPr>
            <a:endParaRPr lang="fr-FR" sz="1900" dirty="0"/>
          </a:p>
          <a:p>
            <a:pPr marL="342900" indent="-342900">
              <a:buFont typeface="Wingdings" panose="05000000000000000000" pitchFamily="2" charset="2"/>
              <a:buChar char="Ø"/>
            </a:pPr>
            <a:r>
              <a:rPr lang="fr-FR" sz="1900" dirty="0"/>
              <a:t>Configuration de la carte </a:t>
            </a:r>
          </a:p>
          <a:p>
            <a:pPr lvl="1">
              <a:buFont typeface="Wingdings" panose="05000000000000000000" pitchFamily="2" charset="2"/>
              <a:buChar char="§"/>
            </a:pPr>
            <a:r>
              <a:rPr lang="fr-FR" sz="1900" dirty="0"/>
              <a:t>	Installation et configuration du Firmware sur la carte </a:t>
            </a:r>
          </a:p>
          <a:p>
            <a:pPr lvl="1">
              <a:buFont typeface="Wingdings" panose="05000000000000000000" pitchFamily="2" charset="2"/>
              <a:buChar char="§"/>
            </a:pPr>
            <a:r>
              <a:rPr lang="fr-FR" sz="1900" dirty="0"/>
              <a:t>	Téléchargement de la bibliothèque Pyfirmata dans Edupython</a:t>
            </a:r>
          </a:p>
          <a:p>
            <a:pPr marL="0" indent="0">
              <a:buNone/>
            </a:pPr>
            <a:endParaRPr lang="fr-FR" sz="1900" dirty="0"/>
          </a:p>
          <a:p>
            <a:pPr marL="342900" indent="-342900">
              <a:buFont typeface="Wingdings" panose="05000000000000000000" pitchFamily="2" charset="2"/>
              <a:buChar char="Ø"/>
            </a:pPr>
            <a:r>
              <a:rPr lang="fr-FR" sz="1900" dirty="0"/>
              <a:t>Création d’un fichier contenant le code et le mettre dans la carte </a:t>
            </a:r>
          </a:p>
          <a:p>
            <a:endParaRPr lang="fr-FR" dirty="0"/>
          </a:p>
        </p:txBody>
      </p:sp>
      <p:sp>
        <p:nvSpPr>
          <p:cNvPr id="4" name="Espace réservé du numéro de diapositive 3">
            <a:extLst>
              <a:ext uri="{FF2B5EF4-FFF2-40B4-BE49-F238E27FC236}">
                <a16:creationId xmlns:a16="http://schemas.microsoft.com/office/drawing/2014/main" xmlns="" id="{2AB17E41-001A-429E-B2DF-4F98976CFE7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Image 5">
            <a:extLst>
              <a:ext uri="{FF2B5EF4-FFF2-40B4-BE49-F238E27FC236}">
                <a16:creationId xmlns:a16="http://schemas.microsoft.com/office/drawing/2014/main" xmlns="" id="{32039471-0C7C-4F8A-9963-2E3A667526DF}"/>
              </a:ext>
            </a:extLst>
          </p:cNvPr>
          <p:cNvPicPr>
            <a:picLocks noChangeAspect="1"/>
          </p:cNvPicPr>
          <p:nvPr/>
        </p:nvPicPr>
        <p:blipFill>
          <a:blip r:embed="rId2"/>
          <a:stretch>
            <a:fillRect/>
          </a:stretch>
        </p:blipFill>
        <p:spPr>
          <a:xfrm>
            <a:off x="8132762" y="5070922"/>
            <a:ext cx="3371850" cy="1352550"/>
          </a:xfrm>
          <a:prstGeom prst="rect">
            <a:avLst/>
          </a:prstGeom>
          <a:ln>
            <a:noFill/>
          </a:ln>
          <a:effectLst>
            <a:softEdge rad="112500"/>
          </a:effectLst>
        </p:spPr>
      </p:pic>
      <p:sp>
        <p:nvSpPr>
          <p:cNvPr id="7" name="ZoneTexte 6">
            <a:extLst>
              <a:ext uri="{FF2B5EF4-FFF2-40B4-BE49-F238E27FC236}">
                <a16:creationId xmlns:a16="http://schemas.microsoft.com/office/drawing/2014/main" xmlns="" id="{F74C7919-555C-4396-A3AE-D8ED4875E989}"/>
              </a:ext>
            </a:extLst>
          </p:cNvPr>
          <p:cNvSpPr txBox="1"/>
          <p:nvPr/>
        </p:nvSpPr>
        <p:spPr>
          <a:xfrm>
            <a:off x="7670800" y="6423472"/>
            <a:ext cx="4295774" cy="276999"/>
          </a:xfrm>
          <a:prstGeom prst="rect">
            <a:avLst/>
          </a:prstGeom>
          <a:noFill/>
        </p:spPr>
        <p:txBody>
          <a:bodyPr wrap="square" rtlCol="0">
            <a:spAutoFit/>
          </a:bodyPr>
          <a:lstStyle>
            <a:defPPr>
              <a:defRPr lang="en-US"/>
            </a:defPPr>
            <a:lvl1pPr algn="ctr">
              <a:defRPr sz="1200">
                <a:solidFill>
                  <a:schemeClr val="tx2"/>
                </a:solidFill>
                <a:latin typeface="sohne"/>
              </a:defRPr>
            </a:lvl1pPr>
          </a:lstStyle>
          <a:p>
            <a:r>
              <a:rPr lang="fr-FR" dirty="0"/>
              <a:t>Figure 6 :  Arduino avec python</a:t>
            </a:r>
          </a:p>
        </p:txBody>
      </p:sp>
    </p:spTree>
    <p:extLst>
      <p:ext uri="{BB962C8B-B14F-4D97-AF65-F5344CB8AC3E}">
        <p14:creationId xmlns:p14="http://schemas.microsoft.com/office/powerpoint/2010/main" val="2169484308"/>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84B031C-7F53-41B2-BCE3-4BA01709BB2E}"/>
              </a:ext>
            </a:extLst>
          </p:cNvPr>
          <p:cNvSpPr>
            <a:spLocks noGrp="1"/>
          </p:cNvSpPr>
          <p:nvPr>
            <p:ph type="title"/>
          </p:nvPr>
        </p:nvSpPr>
        <p:spPr/>
        <p:txBody>
          <a:bodyPr/>
          <a:lstStyle/>
          <a:p>
            <a:pPr algn="ctr"/>
            <a:r>
              <a:rPr lang="fr-FR" dirty="0"/>
              <a:t>CONCLUSION</a:t>
            </a:r>
          </a:p>
        </p:txBody>
      </p:sp>
      <p:sp>
        <p:nvSpPr>
          <p:cNvPr id="3" name="Espace réservé du contenu 2">
            <a:extLst>
              <a:ext uri="{FF2B5EF4-FFF2-40B4-BE49-F238E27FC236}">
                <a16:creationId xmlns:a16="http://schemas.microsoft.com/office/drawing/2014/main" xmlns="" id="{33C81A56-9458-417D-BF15-647A7663532D}"/>
              </a:ext>
            </a:extLst>
          </p:cNvPr>
          <p:cNvSpPr>
            <a:spLocks noGrp="1"/>
          </p:cNvSpPr>
          <p:nvPr>
            <p:ph idx="1"/>
          </p:nvPr>
        </p:nvSpPr>
        <p:spPr>
          <a:xfrm>
            <a:off x="2585499" y="2030569"/>
            <a:ext cx="8915400" cy="1742941"/>
          </a:xfrm>
        </p:spPr>
        <p:txBody>
          <a:bodyPr/>
          <a:lstStyle/>
          <a:p>
            <a:r>
              <a:rPr lang="fr-FR" sz="1800" dirty="0"/>
              <a:t>Avec les étapes précédentes, on a pu faire la majorité de notre projet (côté code) mais on ne peut pas continuer la phase suivante qui est la construction de la lunettes à cause du manque des ressources financières.</a:t>
            </a:r>
          </a:p>
          <a:p>
            <a:endParaRPr lang="fr-FR" dirty="0"/>
          </a:p>
          <a:p>
            <a:pPr marL="0" indent="0">
              <a:buNone/>
            </a:pPr>
            <a:endParaRPr lang="fr-FR" sz="1800" dirty="0"/>
          </a:p>
          <a:p>
            <a:endParaRPr lang="fr-FR" dirty="0"/>
          </a:p>
        </p:txBody>
      </p:sp>
      <p:sp>
        <p:nvSpPr>
          <p:cNvPr id="4" name="Espace réservé du numéro de diapositive 3">
            <a:extLst>
              <a:ext uri="{FF2B5EF4-FFF2-40B4-BE49-F238E27FC236}">
                <a16:creationId xmlns:a16="http://schemas.microsoft.com/office/drawing/2014/main" xmlns="" id="{71ACB6F0-E577-4188-8E50-D72584CADE0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Image 5">
            <a:extLst>
              <a:ext uri="{FF2B5EF4-FFF2-40B4-BE49-F238E27FC236}">
                <a16:creationId xmlns:a16="http://schemas.microsoft.com/office/drawing/2014/main" xmlns="" id="{50ECF422-593E-44DB-8809-A25D379B24D7}"/>
              </a:ext>
            </a:extLst>
          </p:cNvPr>
          <p:cNvPicPr>
            <a:picLocks noChangeAspect="1"/>
          </p:cNvPicPr>
          <p:nvPr/>
        </p:nvPicPr>
        <p:blipFill>
          <a:blip r:embed="rId2"/>
          <a:stretch>
            <a:fillRect/>
          </a:stretch>
        </p:blipFill>
        <p:spPr>
          <a:xfrm>
            <a:off x="9427984" y="4380965"/>
            <a:ext cx="2072915" cy="1742941"/>
          </a:xfrm>
          <a:prstGeom prst="rect">
            <a:avLst/>
          </a:prstGeom>
          <a:ln>
            <a:noFill/>
          </a:ln>
          <a:effectLst>
            <a:softEdge rad="112500"/>
          </a:effectLst>
        </p:spPr>
      </p:pic>
    </p:spTree>
    <p:extLst>
      <p:ext uri="{BB962C8B-B14F-4D97-AF65-F5344CB8AC3E}">
        <p14:creationId xmlns:p14="http://schemas.microsoft.com/office/powerpoint/2010/main" val="167248168"/>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0F2579-9960-4F3F-B12C-6D0BEF870E84}"/>
              </a:ext>
            </a:extLst>
          </p:cNvPr>
          <p:cNvSpPr>
            <a:spLocks noGrp="1"/>
          </p:cNvSpPr>
          <p:nvPr>
            <p:ph type="title"/>
          </p:nvPr>
        </p:nvSpPr>
        <p:spPr/>
        <p:txBody>
          <a:bodyPr/>
          <a:lstStyle/>
          <a:p>
            <a:pPr algn="ctr"/>
            <a:r>
              <a:rPr lang="fr-FR" dirty="0"/>
              <a:t>PLAN</a:t>
            </a:r>
          </a:p>
        </p:txBody>
      </p:sp>
      <p:sp>
        <p:nvSpPr>
          <p:cNvPr id="3" name="Espace réservé du contenu 2">
            <a:extLst>
              <a:ext uri="{FF2B5EF4-FFF2-40B4-BE49-F238E27FC236}">
                <a16:creationId xmlns:a16="http://schemas.microsoft.com/office/drawing/2014/main" xmlns="" id="{04D59A14-239C-4F25-891B-D7471706BF8A}"/>
              </a:ext>
            </a:extLst>
          </p:cNvPr>
          <p:cNvSpPr>
            <a:spLocks noGrp="1"/>
          </p:cNvSpPr>
          <p:nvPr>
            <p:ph idx="1"/>
          </p:nvPr>
        </p:nvSpPr>
        <p:spPr>
          <a:xfrm>
            <a:off x="5091180" y="2104500"/>
            <a:ext cx="3669920" cy="3777622"/>
          </a:xfrm>
        </p:spPr>
        <p:txBody>
          <a:bodyPr/>
          <a:lstStyle/>
          <a:p>
            <a:pPr marL="400050" indent="-400050">
              <a:buFont typeface="+mj-lt"/>
              <a:buAutoNum type="romanUcPeriod"/>
            </a:pPr>
            <a:r>
              <a:rPr lang="fr-FR" sz="1800" kern="0" dirty="0"/>
              <a:t>Introduction</a:t>
            </a:r>
          </a:p>
          <a:p>
            <a:pPr marL="400050" indent="-400050">
              <a:buFont typeface="+mj-lt"/>
              <a:buAutoNum type="romanUcPeriod"/>
            </a:pPr>
            <a:r>
              <a:rPr lang="fr-FR" sz="1800" kern="0" dirty="0"/>
              <a:t>Principe de projet </a:t>
            </a:r>
          </a:p>
          <a:p>
            <a:pPr marL="400050" indent="-400050">
              <a:buFont typeface="+mj-lt"/>
              <a:buAutoNum type="romanUcPeriod"/>
            </a:pPr>
            <a:r>
              <a:rPr lang="fr-FR" sz="1800" kern="0" dirty="0"/>
              <a:t>Point de départ</a:t>
            </a:r>
          </a:p>
          <a:p>
            <a:pPr marL="400050" indent="-400050">
              <a:buFont typeface="+mj-lt"/>
              <a:buAutoNum type="romanUcPeriod"/>
            </a:pPr>
            <a:r>
              <a:rPr lang="fr-FR" sz="1800" kern="0" dirty="0"/>
              <a:t>Détection des objets</a:t>
            </a:r>
          </a:p>
          <a:p>
            <a:pPr marL="400050" indent="-400050">
              <a:buFont typeface="+mj-lt"/>
              <a:buAutoNum type="romanUcPeriod"/>
            </a:pPr>
            <a:r>
              <a:rPr lang="fr-FR" sz="1800" kern="0" dirty="0"/>
              <a:t>Les modèles</a:t>
            </a:r>
          </a:p>
          <a:p>
            <a:pPr marL="400050" indent="-400050">
              <a:buFont typeface="+mj-lt"/>
              <a:buAutoNum type="romanUcPeriod"/>
            </a:pPr>
            <a:r>
              <a:rPr lang="fr-FR" sz="1800" kern="0" dirty="0"/>
              <a:t>Etude comparative</a:t>
            </a:r>
          </a:p>
          <a:p>
            <a:pPr marL="400050" indent="-400050">
              <a:buFont typeface="+mj-lt"/>
              <a:buAutoNum type="romanUcPeriod"/>
            </a:pPr>
            <a:r>
              <a:rPr lang="fr-FR" sz="1800" kern="0" dirty="0"/>
              <a:t>Choix du modèle</a:t>
            </a:r>
          </a:p>
          <a:p>
            <a:pPr marL="400050" indent="-400050">
              <a:buFont typeface="+mj-lt"/>
              <a:buAutoNum type="romanUcPeriod"/>
            </a:pPr>
            <a:r>
              <a:rPr lang="fr-FR" sz="1800" kern="0" dirty="0"/>
              <a:t>Conclusion</a:t>
            </a:r>
          </a:p>
          <a:p>
            <a:pPr marL="0" indent="0">
              <a:buNone/>
            </a:pPr>
            <a:endParaRPr lang="fr-FR" dirty="0"/>
          </a:p>
        </p:txBody>
      </p:sp>
      <p:pic>
        <p:nvPicPr>
          <p:cNvPr id="5" name="Image 4">
            <a:extLst>
              <a:ext uri="{FF2B5EF4-FFF2-40B4-BE49-F238E27FC236}">
                <a16:creationId xmlns:a16="http://schemas.microsoft.com/office/drawing/2014/main" xmlns="" id="{0BEE010E-E7D2-4DED-85F9-FCD739BDD3E2}"/>
              </a:ext>
            </a:extLst>
          </p:cNvPr>
          <p:cNvPicPr>
            <a:picLocks noChangeAspect="1"/>
          </p:cNvPicPr>
          <p:nvPr/>
        </p:nvPicPr>
        <p:blipFill>
          <a:blip r:embed="rId2"/>
          <a:stretch>
            <a:fillRect/>
          </a:stretch>
        </p:blipFill>
        <p:spPr>
          <a:xfrm>
            <a:off x="9308788" y="23091"/>
            <a:ext cx="1045827" cy="1529381"/>
          </a:xfrm>
          <a:prstGeom prst="rect">
            <a:avLst/>
          </a:prstGeom>
          <a:ln>
            <a:noFill/>
          </a:ln>
          <a:effectLst>
            <a:softEdge rad="112500"/>
          </a:effectLst>
        </p:spPr>
      </p:pic>
      <p:sp>
        <p:nvSpPr>
          <p:cNvPr id="6" name="Espace réservé du numéro de diapositive 5">
            <a:extLst>
              <a:ext uri="{FF2B5EF4-FFF2-40B4-BE49-F238E27FC236}">
                <a16:creationId xmlns:a16="http://schemas.microsoft.com/office/drawing/2014/main" xmlns="" id="{4FF48D14-D492-45FF-B8A0-31311CFA58BD}"/>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10" name="Image 9">
            <a:extLst>
              <a:ext uri="{FF2B5EF4-FFF2-40B4-BE49-F238E27FC236}">
                <a16:creationId xmlns:a16="http://schemas.microsoft.com/office/drawing/2014/main" xmlns="" id="{115BFDB9-36CD-418C-97B5-50CC1E9650FC}"/>
              </a:ext>
            </a:extLst>
          </p:cNvPr>
          <p:cNvPicPr>
            <a:picLocks noChangeAspect="1"/>
          </p:cNvPicPr>
          <p:nvPr/>
        </p:nvPicPr>
        <p:blipFill>
          <a:blip r:embed="rId3"/>
          <a:stretch>
            <a:fillRect/>
          </a:stretch>
        </p:blipFill>
        <p:spPr>
          <a:xfrm>
            <a:off x="2592925" y="2032588"/>
            <a:ext cx="2300432" cy="3271949"/>
          </a:xfrm>
          <a:prstGeom prst="rect">
            <a:avLst/>
          </a:prstGeom>
        </p:spPr>
      </p:pic>
    </p:spTree>
    <p:extLst>
      <p:ext uri="{BB962C8B-B14F-4D97-AF65-F5344CB8AC3E}">
        <p14:creationId xmlns:p14="http://schemas.microsoft.com/office/powerpoint/2010/main" val="374825395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xmlns="" id="{B6A88545-152A-42BA-BD48-AAFDA562BE6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2" name="Espace réservé du contenu 11">
            <a:extLst>
              <a:ext uri="{FF2B5EF4-FFF2-40B4-BE49-F238E27FC236}">
                <a16:creationId xmlns:a16="http://schemas.microsoft.com/office/drawing/2014/main" xmlns="" id="{FB6CF434-BC58-447F-A10B-D73CCD2BCEB5}"/>
              </a:ext>
            </a:extLst>
          </p:cNvPr>
          <p:cNvSpPr>
            <a:spLocks noGrp="1"/>
          </p:cNvSpPr>
          <p:nvPr>
            <p:ph idx="1"/>
          </p:nvPr>
        </p:nvSpPr>
        <p:spPr>
          <a:xfrm>
            <a:off x="2589212" y="1690442"/>
            <a:ext cx="8915400" cy="2752769"/>
          </a:xfrm>
        </p:spPr>
        <p:txBody>
          <a:bodyPr>
            <a:normAutofit/>
          </a:bodyPr>
          <a:lstStyle/>
          <a:p>
            <a:pPr marL="0" indent="0" algn="ctr">
              <a:buNone/>
            </a:pPr>
            <a:r>
              <a:rPr lang="fr-FR" sz="4800" dirty="0"/>
              <a:t>MERCI POUR VOTRE ATTENTION </a:t>
            </a:r>
          </a:p>
        </p:txBody>
      </p:sp>
      <p:pic>
        <p:nvPicPr>
          <p:cNvPr id="13" name="Image 12">
            <a:extLst>
              <a:ext uri="{FF2B5EF4-FFF2-40B4-BE49-F238E27FC236}">
                <a16:creationId xmlns:a16="http://schemas.microsoft.com/office/drawing/2014/main" xmlns="" id="{8BCFA962-DADC-4031-9003-FEF7C47F6461}"/>
              </a:ext>
            </a:extLst>
          </p:cNvPr>
          <p:cNvPicPr>
            <a:picLocks noChangeAspect="1"/>
          </p:cNvPicPr>
          <p:nvPr/>
        </p:nvPicPr>
        <p:blipFill>
          <a:blip r:embed="rId2"/>
          <a:stretch>
            <a:fillRect/>
          </a:stretch>
        </p:blipFill>
        <p:spPr>
          <a:xfrm>
            <a:off x="5851972" y="3283039"/>
            <a:ext cx="2179637" cy="3187426"/>
          </a:xfrm>
          <a:prstGeom prst="rect">
            <a:avLst/>
          </a:prstGeom>
          <a:ln>
            <a:noFill/>
          </a:ln>
          <a:effectLst>
            <a:softEdge rad="112500"/>
          </a:effectLst>
        </p:spPr>
      </p:pic>
    </p:spTree>
    <p:extLst>
      <p:ext uri="{BB962C8B-B14F-4D97-AF65-F5344CB8AC3E}">
        <p14:creationId xmlns:p14="http://schemas.microsoft.com/office/powerpoint/2010/main" val="136559754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CC25049-85DF-41AC-BAEF-10CB331FB167}"/>
              </a:ext>
            </a:extLst>
          </p:cNvPr>
          <p:cNvSpPr>
            <a:spLocks noGrp="1"/>
          </p:cNvSpPr>
          <p:nvPr>
            <p:ph type="title"/>
          </p:nvPr>
        </p:nvSpPr>
        <p:spPr/>
        <p:txBody>
          <a:bodyPr/>
          <a:lstStyle/>
          <a:p>
            <a:pPr algn="ctr"/>
            <a:r>
              <a:rPr lang="fr-FR" dirty="0"/>
              <a:t>INTRODUCTION</a:t>
            </a:r>
          </a:p>
        </p:txBody>
      </p:sp>
      <p:sp>
        <p:nvSpPr>
          <p:cNvPr id="3" name="Espace réservé du contenu 2">
            <a:extLst>
              <a:ext uri="{FF2B5EF4-FFF2-40B4-BE49-F238E27FC236}">
                <a16:creationId xmlns:a16="http://schemas.microsoft.com/office/drawing/2014/main" xmlns="" id="{603986BF-03C5-4D8B-92AC-EF0CB249C31D}"/>
              </a:ext>
            </a:extLst>
          </p:cNvPr>
          <p:cNvSpPr>
            <a:spLocks noGrp="1"/>
          </p:cNvSpPr>
          <p:nvPr>
            <p:ph idx="1"/>
          </p:nvPr>
        </p:nvSpPr>
        <p:spPr/>
        <p:txBody>
          <a:bodyPr/>
          <a:lstStyle/>
          <a:p>
            <a:pPr marL="342900" indent="-342900"/>
            <a:r>
              <a:rPr lang="fr-FR" sz="1800" dirty="0"/>
              <a:t>Notre projet intitulé  « My</a:t>
            </a:r>
            <a:r>
              <a:rPr lang="fr-FR" dirty="0"/>
              <a:t>-</a:t>
            </a:r>
            <a:r>
              <a:rPr lang="fr-FR" sz="1800" dirty="0"/>
              <a:t>second-eyes »  consiste à d’aider les malvoyants et  d’assister les aveugles dans leurs déplacements et de les informer sur leur environnement afin de faciliter leur quotidien.  </a:t>
            </a:r>
          </a:p>
          <a:p>
            <a:pPr marL="0" indent="0">
              <a:buNone/>
            </a:pPr>
            <a:endParaRPr lang="fr-FR" sz="1800" dirty="0"/>
          </a:p>
          <a:p>
            <a:pPr marL="342900" indent="-342900"/>
            <a:r>
              <a:rPr lang="fr-FR" sz="1800" dirty="0"/>
              <a:t>Par le passé, les personnes malvoyantes étaient assistées dans leurs déplacements par des cannes et des chiens guides d’aveugles formés. </a:t>
            </a:r>
          </a:p>
          <a:p>
            <a:pPr marL="342900" indent="-342900"/>
            <a:endParaRPr lang="fr-FR" sz="1800" dirty="0"/>
          </a:p>
          <a:p>
            <a:pPr marL="342900" indent="-342900"/>
            <a:r>
              <a:rPr lang="fr-FR" sz="1800" dirty="0"/>
              <a:t>Notre outil de mobilité économique et fiable permet aux personnes malvoyantes de se déplacer de manière plus sûre et plus autonome, ce qui favorise un mode de vie plus complet et plus social»</a:t>
            </a:r>
          </a:p>
          <a:p>
            <a:endParaRPr lang="fr-FR" dirty="0"/>
          </a:p>
        </p:txBody>
      </p:sp>
      <p:sp>
        <p:nvSpPr>
          <p:cNvPr id="4" name="Espace réservé du numéro de diapositive 3">
            <a:extLst>
              <a:ext uri="{FF2B5EF4-FFF2-40B4-BE49-F238E27FC236}">
                <a16:creationId xmlns:a16="http://schemas.microsoft.com/office/drawing/2014/main" xmlns="" id="{764FA0E0-40CF-40F1-BB19-76E2A513BFFF}"/>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17498450"/>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D102C91-75F5-412E-8422-42C5DB55FA7D}"/>
              </a:ext>
            </a:extLst>
          </p:cNvPr>
          <p:cNvSpPr>
            <a:spLocks noGrp="1"/>
          </p:cNvSpPr>
          <p:nvPr>
            <p:ph type="title"/>
          </p:nvPr>
        </p:nvSpPr>
        <p:spPr/>
        <p:txBody>
          <a:bodyPr/>
          <a:lstStyle/>
          <a:p>
            <a:pPr algn="ctr"/>
            <a:r>
              <a:rPr lang="fr-FR" dirty="0"/>
              <a:t>PRINCIPE DE PROJET</a:t>
            </a:r>
          </a:p>
        </p:txBody>
      </p:sp>
      <p:sp>
        <p:nvSpPr>
          <p:cNvPr id="3" name="Espace réservé du contenu 2">
            <a:extLst>
              <a:ext uri="{FF2B5EF4-FFF2-40B4-BE49-F238E27FC236}">
                <a16:creationId xmlns:a16="http://schemas.microsoft.com/office/drawing/2014/main" xmlns="" id="{CD423024-896A-4DFC-BE72-1DC077B2BA64}"/>
              </a:ext>
            </a:extLst>
          </p:cNvPr>
          <p:cNvSpPr>
            <a:spLocks noGrp="1"/>
          </p:cNvSpPr>
          <p:nvPr>
            <p:ph idx="1"/>
          </p:nvPr>
        </p:nvSpPr>
        <p:spPr/>
        <p:txBody>
          <a:bodyPr/>
          <a:lstStyle/>
          <a:p>
            <a:pPr marL="342900" indent="-342900"/>
            <a:r>
              <a:rPr lang="fr-FR" sz="1800" dirty="0"/>
              <a:t>Notre projet mise au point des lunettes à commande vocale pour les malvoyants, elle repose sur un système de vision artificielle qui reconnaît les objets à proximité ( 1 à 4 mètre ) et décrit oralement ce qu’il voit.</a:t>
            </a:r>
          </a:p>
          <a:p>
            <a:pPr marL="342900" indent="-342900"/>
            <a:endParaRPr lang="fr-FR" sz="1800" dirty="0"/>
          </a:p>
          <a:p>
            <a:pPr marL="342900" indent="-342900"/>
            <a:r>
              <a:rPr lang="fr-FR" sz="1800" dirty="0"/>
              <a:t>Plus besoin ni de chien ni de canne</a:t>
            </a:r>
          </a:p>
          <a:p>
            <a:pPr marL="0" indent="0">
              <a:buNone/>
            </a:pPr>
            <a:endParaRPr lang="fr-FR" dirty="0"/>
          </a:p>
        </p:txBody>
      </p:sp>
      <p:pic>
        <p:nvPicPr>
          <p:cNvPr id="5" name="Image 4">
            <a:extLst>
              <a:ext uri="{FF2B5EF4-FFF2-40B4-BE49-F238E27FC236}">
                <a16:creationId xmlns:a16="http://schemas.microsoft.com/office/drawing/2014/main" xmlns="" id="{3EC017DD-770D-40F8-8A99-9A9AFC112676}"/>
              </a:ext>
            </a:extLst>
          </p:cNvPr>
          <p:cNvPicPr>
            <a:picLocks noChangeAspect="1"/>
          </p:cNvPicPr>
          <p:nvPr/>
        </p:nvPicPr>
        <p:blipFill>
          <a:blip r:embed="rId2"/>
          <a:stretch>
            <a:fillRect/>
          </a:stretch>
        </p:blipFill>
        <p:spPr>
          <a:xfrm>
            <a:off x="6667066" y="3820390"/>
            <a:ext cx="5220133" cy="2933051"/>
          </a:xfrm>
          <a:prstGeom prst="rect">
            <a:avLst/>
          </a:prstGeom>
          <a:ln>
            <a:noFill/>
          </a:ln>
          <a:effectLst>
            <a:softEdge rad="112500"/>
          </a:effectLst>
        </p:spPr>
      </p:pic>
      <p:sp>
        <p:nvSpPr>
          <p:cNvPr id="6" name="Espace réservé du numéro de diapositive 5">
            <a:extLst>
              <a:ext uri="{FF2B5EF4-FFF2-40B4-BE49-F238E27FC236}">
                <a16:creationId xmlns:a16="http://schemas.microsoft.com/office/drawing/2014/main" xmlns="" id="{48825ADC-7470-4D67-B841-77853EC893D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500742039"/>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B3315AC-CF27-4EF7-8DFF-E5A1DAD66501}"/>
              </a:ext>
            </a:extLst>
          </p:cNvPr>
          <p:cNvSpPr>
            <a:spLocks noGrp="1"/>
          </p:cNvSpPr>
          <p:nvPr>
            <p:ph type="title"/>
          </p:nvPr>
        </p:nvSpPr>
        <p:spPr/>
        <p:txBody>
          <a:bodyPr/>
          <a:lstStyle/>
          <a:p>
            <a:pPr algn="ctr"/>
            <a:r>
              <a:rPr lang="fr-FR" dirty="0"/>
              <a:t>POINT DE DEPART</a:t>
            </a:r>
          </a:p>
        </p:txBody>
      </p:sp>
      <p:sp>
        <p:nvSpPr>
          <p:cNvPr id="3" name="Espace réservé du contenu 2">
            <a:extLst>
              <a:ext uri="{FF2B5EF4-FFF2-40B4-BE49-F238E27FC236}">
                <a16:creationId xmlns:a16="http://schemas.microsoft.com/office/drawing/2014/main" xmlns="" id="{B5714B7F-E55D-414C-B7EF-5DB905CCF54C}"/>
              </a:ext>
            </a:extLst>
          </p:cNvPr>
          <p:cNvSpPr>
            <a:spLocks noGrp="1"/>
          </p:cNvSpPr>
          <p:nvPr>
            <p:ph idx="1"/>
          </p:nvPr>
        </p:nvSpPr>
        <p:spPr/>
        <p:txBody>
          <a:bodyPr/>
          <a:lstStyle/>
          <a:p>
            <a:pPr>
              <a:buFont typeface="Wingdings" panose="05000000000000000000" pitchFamily="2" charset="2"/>
              <a:buChar char="Ø"/>
            </a:pPr>
            <a:r>
              <a:rPr lang="fr-FR" sz="1800" dirty="0"/>
              <a:t>Nous ne pouvons pas utiliser un </a:t>
            </a:r>
            <a:r>
              <a:rPr lang="fr-FR" dirty="0"/>
              <a:t>D</a:t>
            </a:r>
            <a:r>
              <a:rPr lang="fr-FR" sz="1800" dirty="0"/>
              <a:t>ataset existante a cause de sa grande taille ( 32GO).</a:t>
            </a:r>
          </a:p>
          <a:p>
            <a:pPr marL="152400" indent="0">
              <a:buNone/>
            </a:pPr>
            <a:endParaRPr lang="fr-FR" sz="1800" dirty="0"/>
          </a:p>
          <a:p>
            <a:pPr>
              <a:buFont typeface="Wingdings" panose="05000000000000000000" pitchFamily="2" charset="2"/>
              <a:buChar char="Ø"/>
            </a:pPr>
            <a:r>
              <a:rPr lang="fr-FR" sz="1800" dirty="0"/>
              <a:t>Nous allons créer  notre petite </a:t>
            </a:r>
            <a:r>
              <a:rPr lang="fr-FR" dirty="0"/>
              <a:t>D</a:t>
            </a:r>
            <a:r>
              <a:rPr lang="fr-FR" sz="1800" dirty="0"/>
              <a:t>ataset à partir des images téléchargées sur </a:t>
            </a:r>
            <a:r>
              <a:rPr lang="fr-FR" dirty="0"/>
              <a:t>internet.</a:t>
            </a:r>
          </a:p>
          <a:p>
            <a:pPr marL="0" indent="0">
              <a:buNone/>
            </a:pPr>
            <a:endParaRPr lang="fr-FR" sz="1800" dirty="0"/>
          </a:p>
          <a:p>
            <a:pPr>
              <a:buFont typeface="Wingdings" panose="05000000000000000000" pitchFamily="2" charset="2"/>
              <a:buChar char="Ø"/>
            </a:pPr>
            <a:r>
              <a:rPr lang="fr-FR" sz="1800" dirty="0"/>
              <a:t>Notre </a:t>
            </a:r>
            <a:r>
              <a:rPr lang="fr-FR" dirty="0"/>
              <a:t>D</a:t>
            </a:r>
            <a:r>
              <a:rPr lang="fr-FR" sz="1800" dirty="0"/>
              <a:t>ataset va contenir différentes images dans des différente environnements</a:t>
            </a:r>
          </a:p>
          <a:p>
            <a:endParaRPr lang="fr-FR" dirty="0"/>
          </a:p>
        </p:txBody>
      </p:sp>
      <p:pic>
        <p:nvPicPr>
          <p:cNvPr id="5" name="Image 4">
            <a:extLst>
              <a:ext uri="{FF2B5EF4-FFF2-40B4-BE49-F238E27FC236}">
                <a16:creationId xmlns:a16="http://schemas.microsoft.com/office/drawing/2014/main" xmlns="" id="{DF85189E-08DA-4A05-95EC-E230CB565843}"/>
              </a:ext>
            </a:extLst>
          </p:cNvPr>
          <p:cNvPicPr>
            <a:picLocks noChangeAspect="1"/>
          </p:cNvPicPr>
          <p:nvPr/>
        </p:nvPicPr>
        <p:blipFill>
          <a:blip r:embed="rId2"/>
          <a:stretch>
            <a:fillRect/>
          </a:stretch>
        </p:blipFill>
        <p:spPr>
          <a:xfrm>
            <a:off x="1960419" y="270819"/>
            <a:ext cx="1607127" cy="1607127"/>
          </a:xfrm>
          <a:prstGeom prst="rect">
            <a:avLst/>
          </a:prstGeom>
          <a:ln>
            <a:noFill/>
          </a:ln>
          <a:effectLst>
            <a:softEdge rad="112500"/>
          </a:effectLst>
        </p:spPr>
      </p:pic>
      <p:sp>
        <p:nvSpPr>
          <p:cNvPr id="6" name="Espace réservé du numéro de diapositive 5">
            <a:extLst>
              <a:ext uri="{FF2B5EF4-FFF2-40B4-BE49-F238E27FC236}">
                <a16:creationId xmlns:a16="http://schemas.microsoft.com/office/drawing/2014/main" xmlns="" id="{1B38D407-F3F4-482A-A781-784C8A8931D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288524300"/>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1A79EC7-E033-48BE-9E9B-B78AACEB1AB8}"/>
              </a:ext>
            </a:extLst>
          </p:cNvPr>
          <p:cNvSpPr>
            <a:spLocks noGrp="1"/>
          </p:cNvSpPr>
          <p:nvPr>
            <p:ph type="title"/>
          </p:nvPr>
        </p:nvSpPr>
        <p:spPr/>
        <p:txBody>
          <a:bodyPr/>
          <a:lstStyle/>
          <a:p>
            <a:pPr algn="ctr"/>
            <a:r>
              <a:rPr lang="fr-FR" dirty="0"/>
              <a:t>DETECTION DES OBJETS</a:t>
            </a:r>
          </a:p>
        </p:txBody>
      </p:sp>
      <p:sp>
        <p:nvSpPr>
          <p:cNvPr id="3" name="Espace réservé du contenu 2">
            <a:extLst>
              <a:ext uri="{FF2B5EF4-FFF2-40B4-BE49-F238E27FC236}">
                <a16:creationId xmlns:a16="http://schemas.microsoft.com/office/drawing/2014/main" xmlns="" id="{F3968FB0-218D-4975-BFC5-5946DF89994A}"/>
              </a:ext>
            </a:extLst>
          </p:cNvPr>
          <p:cNvSpPr>
            <a:spLocks noGrp="1"/>
          </p:cNvSpPr>
          <p:nvPr>
            <p:ph idx="1"/>
          </p:nvPr>
        </p:nvSpPr>
        <p:spPr/>
        <p:txBody>
          <a:bodyPr/>
          <a:lstStyle/>
          <a:p>
            <a:r>
              <a:rPr lang="fr-FR" dirty="0">
                <a:solidFill>
                  <a:srgbClr val="202122"/>
                </a:solidFill>
              </a:rPr>
              <a:t>Est u</a:t>
            </a:r>
            <a:r>
              <a:rPr lang="fr-FR" b="0" i="0" dirty="0">
                <a:solidFill>
                  <a:srgbClr val="202122"/>
                </a:solidFill>
                <a:effectLst/>
              </a:rPr>
              <a:t>ne méthode permettant de détecter la présence d'une instance (</a:t>
            </a:r>
            <a:r>
              <a:rPr lang="fr-FR" b="1" i="0" dirty="0">
                <a:solidFill>
                  <a:srgbClr val="202122"/>
                </a:solidFill>
                <a:effectLst/>
              </a:rPr>
              <a:t>reconnaissance d'objet</a:t>
            </a:r>
            <a:r>
              <a:rPr lang="fr-FR" b="0" i="0" dirty="0">
                <a:solidFill>
                  <a:srgbClr val="202122"/>
                </a:solidFill>
                <a:effectLst/>
              </a:rPr>
              <a:t>) ou d'une </a:t>
            </a:r>
            <a:r>
              <a:rPr lang="fr-FR" b="0" i="1" dirty="0">
                <a:solidFill>
                  <a:srgbClr val="202122"/>
                </a:solidFill>
                <a:effectLst/>
              </a:rPr>
              <a:t>classe d'objets</a:t>
            </a:r>
            <a:r>
              <a:rPr lang="fr-FR" b="0" i="0" dirty="0">
                <a:solidFill>
                  <a:srgbClr val="202122"/>
                </a:solidFill>
                <a:effectLst/>
              </a:rPr>
              <a:t> dans une </a:t>
            </a:r>
            <a:r>
              <a:rPr lang="fr-FR" dirty="0">
                <a:solidFill>
                  <a:srgbClr val="FF0000"/>
                </a:solidFill>
              </a:rPr>
              <a:t>image numérique, vidéo</a:t>
            </a:r>
            <a:r>
              <a:rPr lang="fr-FR" b="0" i="0" dirty="0">
                <a:solidFill>
                  <a:srgbClr val="202122"/>
                </a:solidFill>
                <a:effectLst/>
                <a:latin typeface="Arial" panose="020B0604020202020204" pitchFamily="34" charset="0"/>
              </a:rPr>
              <a:t>.</a:t>
            </a:r>
          </a:p>
          <a:p>
            <a:r>
              <a:rPr lang="fr-FR" b="0" i="0" dirty="0">
                <a:solidFill>
                  <a:srgbClr val="202122"/>
                </a:solidFill>
                <a:effectLst/>
                <a:latin typeface="Arial" panose="020B0604020202020204" pitchFamily="34" charset="0"/>
              </a:rPr>
              <a:t> </a:t>
            </a:r>
            <a:r>
              <a:rPr lang="fr-FR" b="0" i="0" dirty="0">
                <a:solidFill>
                  <a:srgbClr val="202122"/>
                </a:solidFill>
                <a:effectLst/>
              </a:rPr>
              <a:t>Ces méthodes font souvent appel à </a:t>
            </a:r>
            <a:r>
              <a:rPr lang="fr-FR" b="0" i="0" dirty="0">
                <a:solidFill>
                  <a:srgbClr val="FF0000"/>
                </a:solidFill>
                <a:effectLst/>
              </a:rPr>
              <a:t>l'</a:t>
            </a:r>
            <a:r>
              <a:rPr lang="fr-FR" dirty="0">
                <a:solidFill>
                  <a:srgbClr val="FF0000"/>
                </a:solidFill>
              </a:rPr>
              <a:t>apprentissage supervisé</a:t>
            </a:r>
          </a:p>
          <a:p>
            <a:endParaRPr lang="fr-FR" b="0" i="0" dirty="0">
              <a:solidFill>
                <a:srgbClr val="FF0000"/>
              </a:solidFill>
              <a:effectLst/>
            </a:endParaRPr>
          </a:p>
          <a:p>
            <a:r>
              <a:rPr lang="fr-FR" dirty="0"/>
              <a:t>Ils existe plusieurs algorithmes, modèles des détections des objets.</a:t>
            </a:r>
          </a:p>
        </p:txBody>
      </p:sp>
      <p:pic>
        <p:nvPicPr>
          <p:cNvPr id="5" name="Image 4">
            <a:extLst>
              <a:ext uri="{FF2B5EF4-FFF2-40B4-BE49-F238E27FC236}">
                <a16:creationId xmlns:a16="http://schemas.microsoft.com/office/drawing/2014/main" xmlns="" id="{3E1A9301-90FD-46E8-835A-E79220EF2DFC}"/>
              </a:ext>
            </a:extLst>
          </p:cNvPr>
          <p:cNvPicPr>
            <a:picLocks noChangeAspect="1"/>
          </p:cNvPicPr>
          <p:nvPr/>
        </p:nvPicPr>
        <p:blipFill>
          <a:blip r:embed="rId2"/>
          <a:stretch>
            <a:fillRect/>
          </a:stretch>
        </p:blipFill>
        <p:spPr>
          <a:xfrm>
            <a:off x="7346150" y="4435107"/>
            <a:ext cx="4513276" cy="2256638"/>
          </a:xfrm>
          <a:prstGeom prst="rect">
            <a:avLst/>
          </a:prstGeom>
          <a:ln>
            <a:noFill/>
          </a:ln>
          <a:effectLst>
            <a:softEdge rad="112500"/>
          </a:effectLst>
        </p:spPr>
      </p:pic>
      <p:sp>
        <p:nvSpPr>
          <p:cNvPr id="6" name="Espace réservé du numéro de diapositive 5">
            <a:extLst>
              <a:ext uri="{FF2B5EF4-FFF2-40B4-BE49-F238E27FC236}">
                <a16:creationId xmlns:a16="http://schemas.microsoft.com/office/drawing/2014/main" xmlns="" id="{C6CF042D-321C-4F72-8B2F-AAFDF9EF9A50}"/>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948926119"/>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899BDAF-A077-469D-A143-84956E0F29C5}"/>
              </a:ext>
            </a:extLst>
          </p:cNvPr>
          <p:cNvSpPr>
            <a:spLocks noGrp="1"/>
          </p:cNvSpPr>
          <p:nvPr>
            <p:ph type="title"/>
          </p:nvPr>
        </p:nvSpPr>
        <p:spPr/>
        <p:txBody>
          <a:bodyPr/>
          <a:lstStyle/>
          <a:p>
            <a:pPr algn="ctr"/>
            <a:r>
              <a:rPr lang="fr-FR" dirty="0"/>
              <a:t>Les Modèles</a:t>
            </a:r>
          </a:p>
        </p:txBody>
      </p:sp>
      <p:sp>
        <p:nvSpPr>
          <p:cNvPr id="3" name="Espace réservé du contenu 2">
            <a:extLst>
              <a:ext uri="{FF2B5EF4-FFF2-40B4-BE49-F238E27FC236}">
                <a16:creationId xmlns:a16="http://schemas.microsoft.com/office/drawing/2014/main" xmlns="" id="{1B54CCF5-A7B1-4904-8448-A4F5E0AB6CFB}"/>
              </a:ext>
            </a:extLst>
          </p:cNvPr>
          <p:cNvSpPr>
            <a:spLocks noGrp="1"/>
          </p:cNvSpPr>
          <p:nvPr>
            <p:ph idx="1"/>
          </p:nvPr>
        </p:nvSpPr>
        <p:spPr/>
        <p:txBody>
          <a:bodyPr/>
          <a:lstStyle/>
          <a:p>
            <a:pPr>
              <a:buFont typeface="Wingdings" panose="05000000000000000000" pitchFamily="2" charset="2"/>
              <a:buChar char="Ø"/>
            </a:pPr>
            <a:r>
              <a:rPr lang="fr-FR" sz="1800" dirty="0"/>
              <a:t>On va chercher des modèles et les testes sur notre base</a:t>
            </a:r>
          </a:p>
          <a:p>
            <a:pPr>
              <a:buFont typeface="Wingdings" panose="05000000000000000000" pitchFamily="2" charset="2"/>
              <a:buChar char="Ø"/>
            </a:pPr>
            <a:r>
              <a:rPr lang="fr-FR" sz="1800" dirty="0"/>
              <a:t>On vas faire la comparaison  entre les algorithmes en dépendant a l’efficacité de chaque modèle.</a:t>
            </a:r>
          </a:p>
          <a:p>
            <a:pPr marL="0" indent="0">
              <a:buNone/>
            </a:pPr>
            <a:endParaRPr lang="fr-FR" sz="1800" dirty="0"/>
          </a:p>
          <a:p>
            <a:pPr marL="342900" indent="-342900">
              <a:buFont typeface="Wingdings" panose="05000000000000000000" pitchFamily="2" charset="2"/>
              <a:buChar char="Ø"/>
            </a:pPr>
            <a:r>
              <a:rPr lang="fr-FR" sz="1800" dirty="0"/>
              <a:t>Les modèles qu’on a trouvé pour notre besoin:</a:t>
            </a:r>
          </a:p>
          <a:p>
            <a:pPr>
              <a:buFont typeface="Wingdings" panose="05000000000000000000" pitchFamily="2" charset="2"/>
              <a:buChar char="§"/>
            </a:pPr>
            <a:r>
              <a:rPr lang="fr-FR" dirty="0"/>
              <a:t>SSD300 model</a:t>
            </a:r>
          </a:p>
          <a:p>
            <a:pPr>
              <a:buFont typeface="Wingdings" panose="05000000000000000000" pitchFamily="2" charset="2"/>
              <a:buChar char="§"/>
            </a:pPr>
            <a:r>
              <a:rPr lang="fr-FR" dirty="0"/>
              <a:t>YOLO v3</a:t>
            </a:r>
          </a:p>
          <a:p>
            <a:pPr>
              <a:buFont typeface="Wingdings" panose="05000000000000000000" pitchFamily="2" charset="2"/>
              <a:buChar char="§"/>
            </a:pPr>
            <a:r>
              <a:rPr lang="fr-FR" dirty="0"/>
              <a:t>YOLO v4</a:t>
            </a:r>
          </a:p>
        </p:txBody>
      </p:sp>
      <p:sp>
        <p:nvSpPr>
          <p:cNvPr id="4" name="Espace réservé du numéro de diapositive 3">
            <a:extLst>
              <a:ext uri="{FF2B5EF4-FFF2-40B4-BE49-F238E27FC236}">
                <a16:creationId xmlns:a16="http://schemas.microsoft.com/office/drawing/2014/main" xmlns="" id="{D0701AEB-7A8D-46C6-B121-2B5B43155F0A}"/>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698839924"/>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7707C85-AD69-445F-8DA7-3451509126C8}"/>
              </a:ext>
            </a:extLst>
          </p:cNvPr>
          <p:cNvSpPr>
            <a:spLocks noGrp="1"/>
          </p:cNvSpPr>
          <p:nvPr>
            <p:ph type="title"/>
          </p:nvPr>
        </p:nvSpPr>
        <p:spPr/>
        <p:txBody>
          <a:bodyPr/>
          <a:lstStyle/>
          <a:p>
            <a:pPr algn="ctr"/>
            <a:r>
              <a:rPr lang="fr-FR" dirty="0"/>
              <a:t>SSD 300</a:t>
            </a:r>
          </a:p>
        </p:txBody>
      </p:sp>
      <p:sp>
        <p:nvSpPr>
          <p:cNvPr id="3" name="Espace réservé du contenu 2">
            <a:extLst>
              <a:ext uri="{FF2B5EF4-FFF2-40B4-BE49-F238E27FC236}">
                <a16:creationId xmlns:a16="http://schemas.microsoft.com/office/drawing/2014/main" xmlns="" id="{E9366139-E56B-40F4-84ED-7918C3590C99}"/>
              </a:ext>
            </a:extLst>
          </p:cNvPr>
          <p:cNvSpPr>
            <a:spLocks noGrp="1"/>
          </p:cNvSpPr>
          <p:nvPr>
            <p:ph idx="1"/>
          </p:nvPr>
        </p:nvSpPr>
        <p:spPr/>
        <p:txBody>
          <a:bodyPr/>
          <a:lstStyle/>
          <a:p>
            <a:pPr marL="342900" indent="-342900">
              <a:buFont typeface="Wingdings" panose="05000000000000000000" pitchFamily="2" charset="2"/>
              <a:buChar char="Ø"/>
            </a:pPr>
            <a:r>
              <a:rPr lang="fr-FR" sz="1800" dirty="0"/>
              <a:t>Ce modèle est basé sur SSD ( Single Shot MultiBox Detector ) qui décrit SSD comme une méthode pour la détection des objets en utilisant une seule couche neuronale profonde.</a:t>
            </a:r>
          </a:p>
          <a:p>
            <a:pPr marL="0" indent="0">
              <a:buNone/>
            </a:pPr>
            <a:endParaRPr lang="fr-FR" sz="1800" dirty="0"/>
          </a:p>
          <a:p>
            <a:pPr marL="342900" indent="-342900">
              <a:buFont typeface="Wingdings" panose="05000000000000000000" pitchFamily="2" charset="2"/>
              <a:buChar char="Ø"/>
            </a:pPr>
            <a:r>
              <a:rPr lang="fr-FR" sz="1800" dirty="0"/>
              <a:t>La taille de l’entrée est fixé à 300x300.</a:t>
            </a:r>
          </a:p>
          <a:p>
            <a:pPr marL="0" indent="0">
              <a:buNone/>
            </a:pPr>
            <a:endParaRPr lang="fr-FR" sz="1800" dirty="0"/>
          </a:p>
          <a:p>
            <a:pPr marL="342900" indent="-342900">
              <a:buFont typeface="Wingdings" panose="05000000000000000000" pitchFamily="2" charset="2"/>
              <a:buChar char="Ø"/>
            </a:pPr>
            <a:r>
              <a:rPr lang="fr-FR" sz="1800" dirty="0"/>
              <a:t>Ce modèle est pré trainé sur des différentes datasets comme COCO et PASCAL VOC. </a:t>
            </a:r>
          </a:p>
          <a:p>
            <a:endParaRPr lang="fr-FR" dirty="0"/>
          </a:p>
        </p:txBody>
      </p:sp>
      <p:sp>
        <p:nvSpPr>
          <p:cNvPr id="4" name="Espace réservé du numéro de diapositive 3">
            <a:extLst>
              <a:ext uri="{FF2B5EF4-FFF2-40B4-BE49-F238E27FC236}">
                <a16:creationId xmlns:a16="http://schemas.microsoft.com/office/drawing/2014/main" xmlns="" id="{D4F8B24F-34EB-436F-A3D1-F0D69CAA18CA}"/>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479241190"/>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2F6E467-6627-4754-9F19-28F056843384}"/>
              </a:ext>
            </a:extLst>
          </p:cNvPr>
          <p:cNvSpPr>
            <a:spLocks noGrp="1"/>
          </p:cNvSpPr>
          <p:nvPr>
            <p:ph type="title"/>
          </p:nvPr>
        </p:nvSpPr>
        <p:spPr/>
        <p:txBody>
          <a:bodyPr/>
          <a:lstStyle/>
          <a:p>
            <a:pPr algn="ctr"/>
            <a:r>
              <a:rPr lang="fr-FR" dirty="0"/>
              <a:t>SSD 300</a:t>
            </a:r>
          </a:p>
        </p:txBody>
      </p:sp>
      <p:sp>
        <p:nvSpPr>
          <p:cNvPr id="3" name="Espace réservé du contenu 2">
            <a:extLst>
              <a:ext uri="{FF2B5EF4-FFF2-40B4-BE49-F238E27FC236}">
                <a16:creationId xmlns:a16="http://schemas.microsoft.com/office/drawing/2014/main" xmlns="" id="{23AF37AC-F01C-4B8B-A9D7-619D25457E90}"/>
              </a:ext>
            </a:extLst>
          </p:cNvPr>
          <p:cNvSpPr>
            <a:spLocks noGrp="1"/>
          </p:cNvSpPr>
          <p:nvPr>
            <p:ph idx="1"/>
          </p:nvPr>
        </p:nvSpPr>
        <p:spPr/>
        <p:txBody>
          <a:bodyPr/>
          <a:lstStyle/>
          <a:p>
            <a:pPr marL="0" indent="0">
              <a:buNone/>
            </a:pPr>
            <a:r>
              <a:rPr lang="fr-FR" sz="1800" dirty="0">
                <a:solidFill>
                  <a:srgbClr val="FF0000"/>
                </a:solidFill>
              </a:rPr>
              <a:t>Le problème </a:t>
            </a:r>
            <a:r>
              <a:rPr lang="fr-FR" sz="1800" dirty="0"/>
              <a:t>rencontré au cours du test du modèle : </a:t>
            </a:r>
          </a:p>
          <a:p>
            <a:pPr marL="0" indent="0">
              <a:buNone/>
            </a:pPr>
            <a:endParaRPr lang="fr-FR" sz="1800" dirty="0"/>
          </a:p>
          <a:p>
            <a:pPr marL="342900" indent="-342900">
              <a:buFont typeface="Wingdings" panose="05000000000000000000" pitchFamily="2" charset="2"/>
              <a:buChar char="Ø"/>
            </a:pPr>
            <a:r>
              <a:rPr lang="fr-FR" sz="1800" dirty="0"/>
              <a:t>Certains objets ne sont pas reconnus par le modèle.</a:t>
            </a:r>
          </a:p>
          <a:p>
            <a:pPr marL="342900" indent="-342900">
              <a:buFont typeface="Wingdings" panose="05000000000000000000" pitchFamily="2" charset="2"/>
              <a:buChar char="Ø"/>
            </a:pPr>
            <a:r>
              <a:rPr lang="fr-FR" sz="1800" dirty="0"/>
              <a:t>D’autres objets ont été affecté à une classe fausse.</a:t>
            </a:r>
          </a:p>
          <a:p>
            <a:endParaRPr lang="fr-FR" dirty="0"/>
          </a:p>
        </p:txBody>
      </p:sp>
      <p:sp>
        <p:nvSpPr>
          <p:cNvPr id="4" name="Espace réservé du numéro de diapositive 3">
            <a:extLst>
              <a:ext uri="{FF2B5EF4-FFF2-40B4-BE49-F238E27FC236}">
                <a16:creationId xmlns:a16="http://schemas.microsoft.com/office/drawing/2014/main" xmlns="" id="{32246457-05CC-43A3-AC16-98B2CF91A700}"/>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Image 4">
            <a:extLst>
              <a:ext uri="{FF2B5EF4-FFF2-40B4-BE49-F238E27FC236}">
                <a16:creationId xmlns:a16="http://schemas.microsoft.com/office/drawing/2014/main" xmlns="" id="{4CCEFF02-0F5B-4F7B-B383-45B52A12B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083" y="3819697"/>
            <a:ext cx="3617410" cy="2659561"/>
          </a:xfrm>
          <a:prstGeom prst="rect">
            <a:avLst/>
          </a:prstGeom>
          <a:ln>
            <a:noFill/>
          </a:ln>
          <a:effectLst>
            <a:softEdge rad="112500"/>
          </a:effectLst>
        </p:spPr>
      </p:pic>
      <p:sp>
        <p:nvSpPr>
          <p:cNvPr id="6" name="ZoneTexte 5">
            <a:extLst>
              <a:ext uri="{FF2B5EF4-FFF2-40B4-BE49-F238E27FC236}">
                <a16:creationId xmlns:a16="http://schemas.microsoft.com/office/drawing/2014/main" xmlns="" id="{29086030-82DD-4155-8D3F-0EC70EA158B8}"/>
              </a:ext>
            </a:extLst>
          </p:cNvPr>
          <p:cNvSpPr txBox="1"/>
          <p:nvPr/>
        </p:nvSpPr>
        <p:spPr>
          <a:xfrm>
            <a:off x="7115719" y="6479258"/>
            <a:ext cx="4295774" cy="276999"/>
          </a:xfrm>
          <a:prstGeom prst="rect">
            <a:avLst/>
          </a:prstGeom>
          <a:noFill/>
        </p:spPr>
        <p:txBody>
          <a:bodyPr wrap="square" rtlCol="0">
            <a:spAutoFit/>
          </a:bodyPr>
          <a:lstStyle>
            <a:defPPr>
              <a:defRPr lang="en-US"/>
            </a:defPPr>
            <a:lvl1pPr algn="ctr">
              <a:defRPr sz="1200">
                <a:solidFill>
                  <a:schemeClr val="tx2"/>
                </a:solidFill>
                <a:latin typeface="sohne"/>
              </a:defRPr>
            </a:lvl1pPr>
          </a:lstStyle>
          <a:p>
            <a:r>
              <a:rPr lang="fr-FR" dirty="0"/>
              <a:t>Figure 1 : résultat de code ssd</a:t>
            </a:r>
          </a:p>
        </p:txBody>
      </p:sp>
    </p:spTree>
    <p:extLst>
      <p:ext uri="{BB962C8B-B14F-4D97-AF65-F5344CB8AC3E}">
        <p14:creationId xmlns:p14="http://schemas.microsoft.com/office/powerpoint/2010/main" val="3076521163"/>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Bri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149</TotalTime>
  <Words>779</Words>
  <Application>Microsoft Office PowerPoint</Application>
  <PresentationFormat>Grand écran</PresentationFormat>
  <Paragraphs>137</Paragraphs>
  <Slides>20</Slides>
  <Notes>2</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Century Gothic</vt:lpstr>
      <vt:lpstr>sohne</vt:lpstr>
      <vt:lpstr>Wingdings</vt:lpstr>
      <vt:lpstr>Wingdings 3</vt:lpstr>
      <vt:lpstr>Brin</vt:lpstr>
      <vt:lpstr>MY SECOND EYES</vt:lpstr>
      <vt:lpstr>PLAN</vt:lpstr>
      <vt:lpstr>INTRODUCTION</vt:lpstr>
      <vt:lpstr>PRINCIPE DE PROJET</vt:lpstr>
      <vt:lpstr>POINT DE DEPART</vt:lpstr>
      <vt:lpstr>DETECTION DES OBJETS</vt:lpstr>
      <vt:lpstr>Les Modèles</vt:lpstr>
      <vt:lpstr>SSD 300</vt:lpstr>
      <vt:lpstr>SSD 300</vt:lpstr>
      <vt:lpstr>YOLO V3</vt:lpstr>
      <vt:lpstr>YOLO V4</vt:lpstr>
      <vt:lpstr>ETUDE COMPARATIVE</vt:lpstr>
      <vt:lpstr>ETUDE COMPARATIVE</vt:lpstr>
      <vt:lpstr>IMPLEMNTATION SUR GOOGLE COLAB</vt:lpstr>
      <vt:lpstr>IMPLEMNTATION SUR GOOGLE COLAB</vt:lpstr>
      <vt:lpstr>IMPLEMNTATION SUR GOOGLE COLAB</vt:lpstr>
      <vt:lpstr>IMPLEMNTATION SUR GOOGLE COLAB</vt:lpstr>
      <vt:lpstr>IMPLEMNTATION SUR ARDUINO</vt:lpstr>
      <vt:lpstr>CONCLUSION</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SECOND EYES</dc:title>
  <dc:creator>EXTRA</dc:creator>
  <cp:lastModifiedBy>user</cp:lastModifiedBy>
  <cp:revision>12</cp:revision>
  <dcterms:created xsi:type="dcterms:W3CDTF">2021-12-08T15:11:37Z</dcterms:created>
  <dcterms:modified xsi:type="dcterms:W3CDTF">2021-12-08T20:44:30Z</dcterms:modified>
</cp:coreProperties>
</file>